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74" r:id="rId4"/>
    <p:sldId id="275" r:id="rId5"/>
    <p:sldId id="259" r:id="rId6"/>
    <p:sldId id="260" r:id="rId7"/>
    <p:sldId id="277" r:id="rId8"/>
    <p:sldId id="261" r:id="rId9"/>
    <p:sldId id="262" r:id="rId10"/>
    <p:sldId id="263" r:id="rId11"/>
    <p:sldId id="276" r:id="rId12"/>
    <p:sldId id="265" r:id="rId13"/>
    <p:sldId id="266" r:id="rId14"/>
    <p:sldId id="267" r:id="rId15"/>
    <p:sldId id="268" r:id="rId16"/>
    <p:sldId id="269" r:id="rId17"/>
  </p:sldIdLst>
  <p:sldSz cx="9144000" cy="6858000" type="screen4x3"/>
  <p:notesSz cx="6858000" cy="9144000"/>
  <p:custDataLst>
    <p:tags r:id="rId19"/>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2" autoAdjust="0"/>
    <p:restoredTop sz="94607" autoAdjust="0"/>
  </p:normalViewPr>
  <p:slideViewPr>
    <p:cSldViewPr>
      <p:cViewPr>
        <p:scale>
          <a:sx n="96" d="100"/>
          <a:sy n="96" d="100"/>
        </p:scale>
        <p:origin x="-1380" y="-30"/>
      </p:cViewPr>
      <p:guideLst>
        <p:guide orient="horz" pos="2160"/>
        <p:guide pos="2880"/>
      </p:guideLst>
    </p:cSldViewPr>
  </p:slideViewPr>
  <p:outlineViewPr>
    <p:cViewPr>
      <p:scale>
        <a:sx n="33" d="100"/>
        <a:sy n="33" d="100"/>
      </p:scale>
      <p:origin x="0" y="30366"/>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31A86D-B036-4984-AD94-4ACDDA6357F2}" type="datetimeFigureOut">
              <a:rPr lang="ru-RU" smtClean="0"/>
              <a:t>28.09.2018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30D33D-F788-4FEF-A7D1-943A77385AB4}" type="slidenum">
              <a:rPr lang="ru-RU" smtClean="0"/>
              <a:t>‹#›</a:t>
            </a:fld>
            <a:endParaRPr lang="ru-RU"/>
          </a:p>
        </p:txBody>
      </p:sp>
    </p:spTree>
    <p:extLst>
      <p:ext uri="{BB962C8B-B14F-4D97-AF65-F5344CB8AC3E}">
        <p14:creationId xmlns:p14="http://schemas.microsoft.com/office/powerpoint/2010/main" val="401312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31840" y="4005064"/>
            <a:ext cx="601216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2743200" y="5805264"/>
            <a:ext cx="6400800" cy="103390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4" name="Дата 3"/>
          <p:cNvSpPr>
            <a:spLocks noGrp="1"/>
          </p:cNvSpPr>
          <p:nvPr>
            <p:ph type="dt" sz="half" idx="10"/>
          </p:nvPr>
        </p:nvSpPr>
        <p:spPr/>
        <p:txBody>
          <a:bodyPr/>
          <a:lstStyle/>
          <a:p>
            <a:fld id="{EFD28AF9-BEFD-4449-AC31-61D172F2DA13}" type="datetimeFigureOut">
              <a:rPr lang="ru-RU" smtClean="0"/>
              <a:pPr/>
              <a:t>28.09.2018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EDA087-498F-4939-B21A-10711F1CD7BA}" type="slidenum">
              <a:rPr lang="ru-RU" smtClean="0"/>
              <a:pPr/>
              <a:t>‹#›</a:t>
            </a:fld>
            <a:endParaRPr lang="ru-RU"/>
          </a:p>
        </p:txBody>
      </p:sp>
    </p:spTree>
    <p:extLst>
      <p:ext uri="{BB962C8B-B14F-4D97-AF65-F5344CB8AC3E}">
        <p14:creationId xmlns:p14="http://schemas.microsoft.com/office/powerpoint/2010/main" val="1837717990"/>
      </p:ext>
    </p:extLst>
  </p:cSld>
  <p:clrMapOvr>
    <a:masterClrMapping/>
  </p:clrMapOvr>
  <p:transition>
    <p:push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D28AF9-BEFD-4449-AC31-61D172F2DA13}" type="datetimeFigureOut">
              <a:rPr lang="ru-RU" smtClean="0"/>
              <a:pPr/>
              <a:t>28.09.2018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EDA087-498F-4939-B21A-10711F1CD7BA}" type="slidenum">
              <a:rPr lang="ru-RU" smtClean="0"/>
              <a:pPr/>
              <a:t>‹#›</a:t>
            </a:fld>
            <a:endParaRPr lang="ru-RU"/>
          </a:p>
        </p:txBody>
      </p:sp>
    </p:spTree>
    <p:extLst>
      <p:ext uri="{BB962C8B-B14F-4D97-AF65-F5344CB8AC3E}">
        <p14:creationId xmlns:p14="http://schemas.microsoft.com/office/powerpoint/2010/main" val="3910592675"/>
      </p:ext>
    </p:extLst>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D28AF9-BEFD-4449-AC31-61D172F2DA13}" type="datetimeFigureOut">
              <a:rPr lang="ru-RU" smtClean="0"/>
              <a:pPr/>
              <a:t>28.09.2018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EDA087-498F-4939-B21A-10711F1CD7BA}" type="slidenum">
              <a:rPr lang="ru-RU" smtClean="0"/>
              <a:pPr/>
              <a:t>‹#›</a:t>
            </a:fld>
            <a:endParaRPr lang="ru-RU"/>
          </a:p>
        </p:txBody>
      </p:sp>
    </p:spTree>
    <p:extLst>
      <p:ext uri="{BB962C8B-B14F-4D97-AF65-F5344CB8AC3E}">
        <p14:creationId xmlns:p14="http://schemas.microsoft.com/office/powerpoint/2010/main" val="1150184925"/>
      </p:ext>
    </p:extLst>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D28AF9-BEFD-4449-AC31-61D172F2DA13}" type="datetimeFigureOut">
              <a:rPr lang="ru-RU" smtClean="0"/>
              <a:pPr/>
              <a:t>28.09.2018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EDA087-498F-4939-B21A-10711F1CD7BA}" type="slidenum">
              <a:rPr lang="ru-RU" smtClean="0"/>
              <a:pPr/>
              <a:t>‹#›</a:t>
            </a:fld>
            <a:endParaRPr lang="ru-RU"/>
          </a:p>
        </p:txBody>
      </p:sp>
    </p:spTree>
    <p:extLst>
      <p:ext uri="{BB962C8B-B14F-4D97-AF65-F5344CB8AC3E}">
        <p14:creationId xmlns:p14="http://schemas.microsoft.com/office/powerpoint/2010/main" val="2572120747"/>
      </p:ext>
    </p:extLst>
  </p:cSld>
  <p:clrMapOvr>
    <a:masterClrMapping/>
  </p:clrMapOvr>
  <p:transition>
    <p:push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FD28AF9-BEFD-4449-AC31-61D172F2DA13}" type="datetimeFigureOut">
              <a:rPr lang="ru-RU" smtClean="0"/>
              <a:pPr/>
              <a:t>28.09.2018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EDA087-498F-4939-B21A-10711F1CD7BA}" type="slidenum">
              <a:rPr lang="ru-RU" smtClean="0"/>
              <a:pPr/>
              <a:t>‹#›</a:t>
            </a:fld>
            <a:endParaRPr lang="ru-RU"/>
          </a:p>
        </p:txBody>
      </p:sp>
    </p:spTree>
    <p:extLst>
      <p:ext uri="{BB962C8B-B14F-4D97-AF65-F5344CB8AC3E}">
        <p14:creationId xmlns:p14="http://schemas.microsoft.com/office/powerpoint/2010/main" val="1998168171"/>
      </p:ext>
    </p:extLst>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FD28AF9-BEFD-4449-AC31-61D172F2DA13}" type="datetimeFigureOut">
              <a:rPr lang="ru-RU" smtClean="0"/>
              <a:pPr/>
              <a:t>28.09.2018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EDA087-498F-4939-B21A-10711F1CD7BA}" type="slidenum">
              <a:rPr lang="ru-RU" smtClean="0"/>
              <a:pPr/>
              <a:t>‹#›</a:t>
            </a:fld>
            <a:endParaRPr lang="ru-RU"/>
          </a:p>
        </p:txBody>
      </p:sp>
    </p:spTree>
    <p:extLst>
      <p:ext uri="{BB962C8B-B14F-4D97-AF65-F5344CB8AC3E}">
        <p14:creationId xmlns:p14="http://schemas.microsoft.com/office/powerpoint/2010/main" val="924509286"/>
      </p:ext>
    </p:extLst>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FD28AF9-BEFD-4449-AC31-61D172F2DA13}" type="datetimeFigureOut">
              <a:rPr lang="ru-RU" smtClean="0"/>
              <a:pPr/>
              <a:t>28.09.2018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7EDA087-498F-4939-B21A-10711F1CD7BA}" type="slidenum">
              <a:rPr lang="ru-RU" smtClean="0"/>
              <a:pPr/>
              <a:t>‹#›</a:t>
            </a:fld>
            <a:endParaRPr lang="ru-RU"/>
          </a:p>
        </p:txBody>
      </p:sp>
    </p:spTree>
    <p:extLst>
      <p:ext uri="{BB962C8B-B14F-4D97-AF65-F5344CB8AC3E}">
        <p14:creationId xmlns:p14="http://schemas.microsoft.com/office/powerpoint/2010/main" val="147499488"/>
      </p:ext>
    </p:extLst>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FD28AF9-BEFD-4449-AC31-61D172F2DA13}" type="datetimeFigureOut">
              <a:rPr lang="ru-RU" smtClean="0"/>
              <a:pPr/>
              <a:t>28.09.2018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7EDA087-498F-4939-B21A-10711F1CD7BA}" type="slidenum">
              <a:rPr lang="ru-RU" smtClean="0"/>
              <a:pPr/>
              <a:t>‹#›</a:t>
            </a:fld>
            <a:endParaRPr lang="ru-RU"/>
          </a:p>
        </p:txBody>
      </p:sp>
    </p:spTree>
    <p:extLst>
      <p:ext uri="{BB962C8B-B14F-4D97-AF65-F5344CB8AC3E}">
        <p14:creationId xmlns:p14="http://schemas.microsoft.com/office/powerpoint/2010/main" val="1115978105"/>
      </p:ext>
    </p:extLst>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D28AF9-BEFD-4449-AC31-61D172F2DA13}" type="datetimeFigureOut">
              <a:rPr lang="ru-RU" smtClean="0"/>
              <a:pPr/>
              <a:t>28.09.2018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7EDA087-498F-4939-B21A-10711F1CD7BA}" type="slidenum">
              <a:rPr lang="ru-RU" smtClean="0"/>
              <a:pPr/>
              <a:t>‹#›</a:t>
            </a:fld>
            <a:endParaRPr lang="ru-RU"/>
          </a:p>
        </p:txBody>
      </p:sp>
    </p:spTree>
    <p:extLst>
      <p:ext uri="{BB962C8B-B14F-4D97-AF65-F5344CB8AC3E}">
        <p14:creationId xmlns:p14="http://schemas.microsoft.com/office/powerpoint/2010/main" val="2766378285"/>
      </p:ext>
    </p:extLst>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FD28AF9-BEFD-4449-AC31-61D172F2DA13}" type="datetimeFigureOut">
              <a:rPr lang="ru-RU" smtClean="0"/>
              <a:pPr/>
              <a:t>28.09.2018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EDA087-498F-4939-B21A-10711F1CD7BA}" type="slidenum">
              <a:rPr lang="ru-RU" smtClean="0"/>
              <a:pPr/>
              <a:t>‹#›</a:t>
            </a:fld>
            <a:endParaRPr lang="ru-RU"/>
          </a:p>
        </p:txBody>
      </p:sp>
    </p:spTree>
    <p:extLst>
      <p:ext uri="{BB962C8B-B14F-4D97-AF65-F5344CB8AC3E}">
        <p14:creationId xmlns:p14="http://schemas.microsoft.com/office/powerpoint/2010/main" val="3348978721"/>
      </p:ext>
    </p:extLst>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FD28AF9-BEFD-4449-AC31-61D172F2DA13}" type="datetimeFigureOut">
              <a:rPr lang="ru-RU" smtClean="0"/>
              <a:pPr/>
              <a:t>28.09.2018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EDA087-498F-4939-B21A-10711F1CD7BA}" type="slidenum">
              <a:rPr lang="ru-RU" smtClean="0"/>
              <a:pPr/>
              <a:t>‹#›</a:t>
            </a:fld>
            <a:endParaRPr lang="ru-RU"/>
          </a:p>
        </p:txBody>
      </p:sp>
    </p:spTree>
    <p:extLst>
      <p:ext uri="{BB962C8B-B14F-4D97-AF65-F5344CB8AC3E}">
        <p14:creationId xmlns:p14="http://schemas.microsoft.com/office/powerpoint/2010/main" val="1512922088"/>
      </p:ext>
    </p:extLst>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28AF9-BEFD-4449-AC31-61D172F2DA13}" type="datetimeFigureOut">
              <a:rPr lang="ru-RU" smtClean="0"/>
              <a:pPr/>
              <a:t>28.09.2018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DA087-498F-4939-B21A-10711F1CD7BA}" type="slidenum">
              <a:rPr lang="ru-RU" smtClean="0"/>
              <a:pPr/>
              <a:t>‹#›</a:t>
            </a:fld>
            <a:endParaRPr lang="ru-RU"/>
          </a:p>
        </p:txBody>
      </p:sp>
    </p:spTree>
    <p:extLst>
      <p:ext uri="{BB962C8B-B14F-4D97-AF65-F5344CB8AC3E}">
        <p14:creationId xmlns:p14="http://schemas.microsoft.com/office/powerpoint/2010/main" val="822120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dir="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tallex@list.ru"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hyperlink" Target="http://adm-melekess.r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571480"/>
            <a:ext cx="7500990" cy="571503"/>
          </a:xfrm>
        </p:spPr>
        <p:txBody>
          <a:bodyPr>
            <a:normAutofit fontScale="90000"/>
          </a:bodyPr>
          <a:lstStyle/>
          <a:p>
            <a:r>
              <a:rPr lang="ru-RU" altLang="ru-RU" sz="4800" b="1" i="1" dirty="0" smtClean="0">
                <a:latin typeface="Times New Roman" pitchFamily="18" charset="0"/>
                <a:cs typeface="Times New Roman" pitchFamily="18" charset="0"/>
              </a:rPr>
              <a:t>MO "Melekessky area" of the Ulyanovsk region</a:t>
            </a:r>
            <a:endParaRPr lang="ru-RU" sz="4800" b="1" dirty="0"/>
          </a:p>
        </p:txBody>
      </p:sp>
      <p:pic>
        <p:nvPicPr>
          <p:cNvPr id="5" name="Picture 2" descr="D:\Документы\стенд\герб.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15338" y="428604"/>
            <a:ext cx="741362" cy="1009650"/>
          </a:xfrm>
          <a:prstGeom prst="rect">
            <a:avLst/>
          </a:prstGeom>
          <a:noFill/>
          <a:ln w="9525">
            <a:noFill/>
            <a:miter lim="800000"/>
            <a:headEnd/>
            <a:tailEnd/>
          </a:ln>
        </p:spPr>
      </p:pic>
      <p:sp>
        <p:nvSpPr>
          <p:cNvPr id="8" name="Подзаголовок 7"/>
          <p:cNvSpPr>
            <a:spLocks noGrp="1"/>
          </p:cNvSpPr>
          <p:nvPr>
            <p:ph type="subTitle" idx="1"/>
          </p:nvPr>
        </p:nvSpPr>
        <p:spPr/>
        <p:txBody>
          <a:bodyPr/>
          <a:lstStyle/>
          <a:p>
            <a:endParaRPr lang="ru-RU"/>
          </a:p>
        </p:txBody>
      </p:sp>
      <p:pic>
        <p:nvPicPr>
          <p:cNvPr id="7" name="Рисунок 6" descr="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596" y="1571612"/>
            <a:ext cx="8501122" cy="5027274"/>
          </a:xfrm>
          <a:prstGeom prst="rect">
            <a:avLst/>
          </a:prstGeom>
        </p:spPr>
      </p:pic>
      <p:sp>
        <p:nvSpPr>
          <p:cNvPr id="9" name="Подзаголовок 2"/>
          <p:cNvSpPr txBox="1">
            <a:spLocks/>
          </p:cNvSpPr>
          <p:nvPr/>
        </p:nvSpPr>
        <p:spPr>
          <a:xfrm>
            <a:off x="285720" y="3714752"/>
            <a:ext cx="8501122" cy="2643206"/>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altLang="ru-RU" sz="4000" b="1" i="1"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ru-RU" altLang="ru-RU" sz="40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Population </a:t>
            </a:r>
            <a:r>
              <a:rPr kumimoji="0" lang="en-US" altLang="ru-RU" sz="40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34 500 </a:t>
            </a:r>
            <a:r>
              <a:rPr kumimoji="0" lang="ru-RU" altLang="ru-RU" sz="40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pers.</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ru-RU" altLang="ru-RU" sz="40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Square area 3472 sq.km.</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ru-RU" altLang="ru-RU" sz="40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Formed in 1928,</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3200" b="0" i="0" u="none" strike="noStrike" kern="1200" cap="none" spc="0" normalizeH="0" baseline="0" noProof="0" dirty="0">
              <a:ln>
                <a:noFill/>
              </a:ln>
              <a:solidFill>
                <a:schemeClr val="bg2">
                  <a:lumMod val="10000"/>
                </a:schemeClr>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4030339473"/>
      </p:ext>
    </p:extLst>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214282" y="0"/>
            <a:ext cx="4000528" cy="6572272"/>
          </a:xfrm>
        </p:spPr>
        <p:txBody>
          <a:bodyPr>
            <a:normAutofit fontScale="25000" lnSpcReduction="20000"/>
          </a:bodyPr>
          <a:lstStyle/>
          <a:p>
            <a:pPr algn="ctr">
              <a:buNone/>
            </a:pPr>
            <a:r>
              <a:rPr lang="ru-RU" sz="6400" b="1" dirty="0" smtClean="0">
                <a:latin typeface="Times New Roman" pitchFamily="18" charset="0"/>
                <a:cs typeface="Times New Roman" pitchFamily="18" charset="0"/>
              </a:rPr>
              <a:t>House of the Soviet Union Hero </a:t>
            </a:r>
          </a:p>
          <a:p>
            <a:pPr algn="ctr">
              <a:buNone/>
            </a:pPr>
            <a:r>
              <a:rPr lang="ru-RU" sz="6400" b="1" dirty="0" smtClean="0">
                <a:latin typeface="Times New Roman" pitchFamily="18" charset="0"/>
                <a:cs typeface="Times New Roman" pitchFamily="18" charset="0"/>
              </a:rPr>
              <a:t>IN AND. </a:t>
            </a:r>
            <a:r>
              <a:rPr lang="ru-RU" sz="6400" b="1" dirty="0" err="1" smtClean="0">
                <a:latin typeface="Times New Roman" pitchFamily="18" charset="0"/>
                <a:cs typeface="Times New Roman" pitchFamily="18" charset="0"/>
              </a:rPr>
              <a:t>Ermeneeva</a:t>
            </a:r>
            <a:endParaRPr lang="ru-RU" sz="6400" b="1" dirty="0" smtClean="0">
              <a:latin typeface="Times New Roman" pitchFamily="18" charset="0"/>
              <a:cs typeface="Times New Roman" pitchFamily="18" charset="0"/>
            </a:endParaRPr>
          </a:p>
          <a:p>
            <a:pPr marL="0" indent="0" algn="just">
              <a:buNone/>
            </a:pPr>
            <a:r>
              <a:rPr lang="ru-RU" sz="5500" dirty="0" smtClean="0">
                <a:latin typeface="Times New Roman" pitchFamily="18" charset="0"/>
                <a:cs typeface="Times New Roman" pitchFamily="18" charset="0"/>
              </a:rPr>
              <a:t>        </a:t>
            </a:r>
            <a:r>
              <a:rPr lang="ru-RU" sz="7200" dirty="0" smtClean="0">
                <a:latin typeface="Times New Roman" pitchFamily="18" charset="0"/>
                <a:cs typeface="Times New Roman" pitchFamily="18" charset="0"/>
              </a:rPr>
              <a:t>The house is located in a hero. </a:t>
            </a:r>
            <a:r>
              <a:rPr lang="ru-RU" sz="7200" dirty="0" err="1" smtClean="0">
                <a:latin typeface="Times New Roman" pitchFamily="18" charset="0"/>
                <a:cs typeface="Times New Roman" pitchFamily="18" charset="0"/>
              </a:rPr>
              <a:t>Abraham</a:t>
            </a:r>
            <a:r>
              <a:rPr lang="ru-RU" sz="7200" dirty="0" smtClean="0">
                <a:latin typeface="Times New Roman" pitchFamily="18" charset="0"/>
                <a:cs typeface="Times New Roman" pitchFamily="18" charset="0"/>
              </a:rPr>
              <a:t>. IN AND.</a:t>
            </a:r>
            <a:r>
              <a:rPr lang="ru-RU" sz="7200" dirty="0" err="1" smtClean="0">
                <a:latin typeface="Times New Roman" pitchFamily="18" charset="0"/>
                <a:cs typeface="Times New Roman" pitchFamily="18" charset="0"/>
              </a:rPr>
              <a:t>Ermeneev</a:t>
            </a:r>
            <a:r>
              <a:rPr lang="ru-RU" sz="7200" dirty="0" smtClean="0">
                <a:latin typeface="Times New Roman" pitchFamily="18" charset="0"/>
                <a:cs typeface="Times New Roman" pitchFamily="18" charset="0"/>
              </a:rPr>
              <a:t> He was born in 1925 in a. </a:t>
            </a:r>
            <a:r>
              <a:rPr lang="ru-RU" sz="7200" dirty="0" err="1" smtClean="0">
                <a:latin typeface="Times New Roman" pitchFamily="18" charset="0"/>
                <a:cs typeface="Times New Roman" pitchFamily="18" charset="0"/>
              </a:rPr>
              <a:t>Abraham</a:t>
            </a:r>
            <a:r>
              <a:rPr lang="ru-RU" sz="7200" dirty="0" smtClean="0">
                <a:latin typeface="Times New Roman" pitchFamily="18" charset="0"/>
                <a:cs typeface="Times New Roman" pitchFamily="18" charset="0"/>
              </a:rPr>
              <a:t>. In January 1942 he was drafted into the Red Army. In September 1943, he was sent to the Leningrad front. During the offensive in January 1944, the regiment was covering the 46th</a:t>
            </a:r>
            <a:r>
              <a:rPr lang="ru-RU" sz="7200" dirty="0" err="1" smtClean="0">
                <a:latin typeface="Times New Roman" pitchFamily="18" charset="0"/>
                <a:cs typeface="Times New Roman" pitchFamily="18" charset="0"/>
              </a:rPr>
              <a:t>Luga</a:t>
            </a:r>
            <a:r>
              <a:rPr lang="ru-RU" sz="7200" dirty="0" smtClean="0">
                <a:latin typeface="Times New Roman" pitchFamily="18" charset="0"/>
                <a:cs typeface="Times New Roman" pitchFamily="18" charset="0"/>
              </a:rPr>
              <a:t>Infantry Division in the direction of Pskov, was then thrown at Vyborg. June 20, 1944 on the military convoy was accompanied by 4th Battery Lieutenant GV</a:t>
            </a:r>
            <a:r>
              <a:rPr lang="ru-RU" sz="7200" dirty="0" err="1" smtClean="0">
                <a:latin typeface="Times New Roman" pitchFamily="18" charset="0"/>
                <a:cs typeface="Times New Roman" pitchFamily="18" charset="0"/>
              </a:rPr>
              <a:t>Schutz</a:t>
            </a:r>
            <a:r>
              <a:rPr lang="ru-RU" sz="7200" dirty="0" smtClean="0">
                <a:latin typeface="Times New Roman" pitchFamily="18" charset="0"/>
                <a:cs typeface="Times New Roman" pitchFamily="18" charset="0"/>
              </a:rPr>
              <a:t>. Cork from the accumulation of tanks, trucks with ammunition soon discovered a German reconnaissance plane. Cannon Junior Sergeant V.</a:t>
            </a:r>
            <a:r>
              <a:rPr lang="ru-RU" sz="7200" dirty="0" err="1" smtClean="0">
                <a:latin typeface="Times New Roman" pitchFamily="18" charset="0"/>
                <a:cs typeface="Times New Roman" pitchFamily="18" charset="0"/>
              </a:rPr>
              <a:t>Ermeneeva</a:t>
            </a:r>
            <a:r>
              <a:rPr lang="ru-RU" sz="7200" dirty="0" smtClean="0">
                <a:latin typeface="Times New Roman" pitchFamily="18" charset="0"/>
                <a:cs typeface="Times New Roman" pitchFamily="18" charset="0"/>
              </a:rPr>
              <a:t>It took care of all the German planes bomb load. During this battle antiaircraft awarded the Order of the Red Star and promoted to the rank of the Hero of the Soviet Union. Hero antiaircraft fought came to Berlin. After the war, he returned home.</a:t>
            </a:r>
          </a:p>
          <a:p>
            <a:pPr algn="just"/>
            <a:endParaRPr lang="ru-RU" sz="7200" b="1" dirty="0" smtClean="0">
              <a:latin typeface="Times New Roman" pitchFamily="18" charset="0"/>
              <a:cs typeface="Times New Roman" pitchFamily="18" charset="0"/>
            </a:endParaRPr>
          </a:p>
          <a:p>
            <a:endParaRPr lang="ru-RU" sz="7200" dirty="0"/>
          </a:p>
        </p:txBody>
      </p:sp>
      <p:sp>
        <p:nvSpPr>
          <p:cNvPr id="6" name="Содержимое 5"/>
          <p:cNvSpPr>
            <a:spLocks noGrp="1"/>
          </p:cNvSpPr>
          <p:nvPr>
            <p:ph sz="half" idx="2"/>
          </p:nvPr>
        </p:nvSpPr>
        <p:spPr>
          <a:xfrm>
            <a:off x="4500562" y="0"/>
            <a:ext cx="4186238" cy="4286257"/>
          </a:xfrm>
        </p:spPr>
        <p:txBody>
          <a:bodyPr>
            <a:normAutofit fontScale="25000" lnSpcReduction="20000"/>
          </a:bodyPr>
          <a:lstStyle/>
          <a:p>
            <a:pPr algn="ctr">
              <a:buNone/>
            </a:pPr>
            <a:r>
              <a:rPr lang="ru-RU" sz="6400" b="1" dirty="0" smtClean="0">
                <a:latin typeface="Times New Roman" pitchFamily="18" charset="0"/>
                <a:cs typeface="Times New Roman" pitchFamily="18" charset="0"/>
              </a:rPr>
              <a:t>Alley of Memory YY </a:t>
            </a:r>
            <a:r>
              <a:rPr lang="ru-RU" sz="6400" b="1" dirty="0" err="1" smtClean="0">
                <a:latin typeface="Times New Roman" pitchFamily="18" charset="0"/>
                <a:cs typeface="Times New Roman" pitchFamily="18" charset="0"/>
              </a:rPr>
              <a:t>Medvedkov</a:t>
            </a:r>
            <a:r>
              <a:rPr lang="ru-RU" sz="6400" b="1" dirty="0" smtClean="0">
                <a:latin typeface="Times New Roman" pitchFamily="18" charset="0"/>
                <a:cs typeface="Times New Roman" pitchFamily="18" charset="0"/>
              </a:rPr>
              <a:t>            </a:t>
            </a:r>
            <a:r>
              <a:rPr lang="ru-RU" sz="4300" b="1" dirty="0" smtClean="0">
                <a:latin typeface="Times New Roman" pitchFamily="18" charset="0"/>
                <a:cs typeface="Times New Roman" pitchFamily="18" charset="0"/>
              </a:rPr>
              <a:t>                       </a:t>
            </a:r>
            <a:endParaRPr lang="ru-RU" sz="4300" dirty="0" smtClean="0">
              <a:latin typeface="Times New Roman" pitchFamily="18" charset="0"/>
              <a:cs typeface="Times New Roman" pitchFamily="18" charset="0"/>
            </a:endParaRPr>
          </a:p>
          <a:p>
            <a:pPr marL="3175" indent="-3175" algn="just">
              <a:buNone/>
            </a:pPr>
            <a:r>
              <a:rPr lang="ru-RU" sz="3500" dirty="0" smtClean="0">
                <a:latin typeface="Times New Roman" pitchFamily="18" charset="0"/>
                <a:cs typeface="Times New Roman" pitchFamily="18" charset="0"/>
              </a:rPr>
              <a:t>     </a:t>
            </a:r>
          </a:p>
          <a:p>
            <a:pPr marL="3175" indent="352425" algn="just">
              <a:buNone/>
            </a:pPr>
            <a:r>
              <a:rPr lang="ru-RU" sz="7200" dirty="0" smtClean="0">
                <a:latin typeface="Times New Roman" pitchFamily="18" charset="0"/>
                <a:cs typeface="Times New Roman" pitchFamily="18" charset="0"/>
              </a:rPr>
              <a:t>   On the territory of high school Russian village Melekess laid Rowan Alley of Memory Yuri Y. </a:t>
            </a:r>
            <a:r>
              <a:rPr lang="ru-RU" sz="7200" dirty="0" err="1" smtClean="0">
                <a:latin typeface="Times New Roman" pitchFamily="18" charset="0"/>
                <a:cs typeface="Times New Roman" pitchFamily="18" charset="0"/>
              </a:rPr>
              <a:t>Medvedkov</a:t>
            </a:r>
            <a:r>
              <a:rPr lang="ru-RU" sz="7200" dirty="0" smtClean="0">
                <a:latin typeface="Times New Roman" pitchFamily="18" charset="0"/>
                <a:cs typeface="Times New Roman" pitchFamily="18" charset="0"/>
              </a:rPr>
              <a:t>Who died performing their military duty in Syria. </a:t>
            </a:r>
            <a:br>
              <a:rPr lang="ru-RU" sz="7200" dirty="0" smtClean="0">
                <a:latin typeface="Times New Roman" pitchFamily="18" charset="0"/>
                <a:cs typeface="Times New Roman" pitchFamily="18" charset="0"/>
              </a:rPr>
            </a:br>
            <a:r>
              <a:rPr lang="ru-RU" sz="7200" dirty="0" smtClean="0">
                <a:latin typeface="Times New Roman" pitchFamily="18" charset="0"/>
                <a:cs typeface="Times New Roman" pitchFamily="18" charset="0"/>
              </a:rPr>
              <a:t>At the solemn meeting organized by the students of the school where he once studied Jura </a:t>
            </a:r>
            <a:r>
              <a:rPr lang="ru-RU" sz="7200" dirty="0" err="1" smtClean="0">
                <a:latin typeface="Times New Roman" pitchFamily="18" charset="0"/>
                <a:cs typeface="Times New Roman" pitchFamily="18" charset="0"/>
              </a:rPr>
              <a:t>Medvedkov</a:t>
            </a:r>
            <a:r>
              <a:rPr lang="ru-RU" sz="7200" dirty="0" smtClean="0">
                <a:latin typeface="Times New Roman" pitchFamily="18" charset="0"/>
                <a:cs typeface="Times New Roman" pitchFamily="18" charset="0"/>
              </a:rPr>
              <a:t>, Sounded patriotic songs and poems. The memory of the deceased pilot observed a minute of silence.</a:t>
            </a:r>
            <a:br>
              <a:rPr lang="ru-RU" sz="7200" dirty="0" smtClean="0">
                <a:latin typeface="Times New Roman" pitchFamily="18" charset="0"/>
                <a:cs typeface="Times New Roman" pitchFamily="18" charset="0"/>
              </a:rPr>
            </a:br>
            <a:r>
              <a:rPr lang="ru-RU" sz="7200" dirty="0" smtClean="0">
                <a:latin typeface="Times New Roman" pitchFamily="18" charset="0"/>
                <a:cs typeface="Times New Roman" pitchFamily="18" charset="0"/>
              </a:rPr>
              <a:t>"Bookmark alley Memory - is evidence of the recognition of the people of the greatness of the feat of the soldiers who took over the cruel blow of terrorist attacks, died heroically in the performance of military duty. </a:t>
            </a:r>
          </a:p>
          <a:p>
            <a:pPr algn="ctr">
              <a:buNone/>
            </a:pPr>
            <a:endParaRPr lang="ru-RU" sz="7200" dirty="0"/>
          </a:p>
        </p:txBody>
      </p:sp>
      <p:pic>
        <p:nvPicPr>
          <p:cNvPr id="7" name="Рисунок 6" descr="Виктор_Иванович_Ерменеев.jpg"/>
          <p:cNvPicPr/>
          <p:nvPr/>
        </p:nvPicPr>
        <p:blipFill>
          <a:blip r:embed="rId2" cstate="email">
            <a:extLst>
              <a:ext uri="{28A0092B-C50C-407E-A947-70E740481C1C}">
                <a14:useLocalDpi xmlns:a14="http://schemas.microsoft.com/office/drawing/2010/main"/>
              </a:ext>
            </a:extLst>
          </a:blip>
          <a:stretch>
            <a:fillRect/>
          </a:stretch>
        </p:blipFill>
        <p:spPr>
          <a:xfrm>
            <a:off x="4572000" y="4429132"/>
            <a:ext cx="1643074" cy="2286016"/>
          </a:xfrm>
          <a:prstGeom prst="rect">
            <a:avLst/>
          </a:prstGeom>
        </p:spPr>
      </p:pic>
      <p:sp>
        <p:nvSpPr>
          <p:cNvPr id="10" name="Прямоугольник 9"/>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descr="Медведков.png"/>
          <p:cNvPicPr/>
          <p:nvPr/>
        </p:nvPicPr>
        <p:blipFill>
          <a:blip r:embed="rId3" cstate="email">
            <a:extLst>
              <a:ext uri="{28A0092B-C50C-407E-A947-70E740481C1C}">
                <a14:useLocalDpi xmlns:a14="http://schemas.microsoft.com/office/drawing/2010/main"/>
              </a:ext>
            </a:extLst>
          </a:blip>
          <a:stretch>
            <a:fillRect/>
          </a:stretch>
        </p:blipFill>
        <p:spPr>
          <a:xfrm>
            <a:off x="7215206" y="4429132"/>
            <a:ext cx="1643074" cy="2214578"/>
          </a:xfrm>
          <a:prstGeom prst="rect">
            <a:avLst/>
          </a:prstGeom>
        </p:spPr>
      </p:pic>
    </p:spTree>
  </p:cSld>
  <p:clrMapOvr>
    <a:masterClrMapping/>
  </p:clrMapOvr>
  <p:transition>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sz="3100" b="1" dirty="0" smtClean="0">
                <a:latin typeface="Times New Roman" pitchFamily="18" charset="0"/>
                <a:cs typeface="Times New Roman" pitchFamily="18" charset="0"/>
              </a:rPr>
              <a:t>National holidays, traditions and customs</a:t>
            </a:r>
            <a:r>
              <a:rPr lang="ru-RU" dirty="0" smtClean="0"/>
              <a:t/>
            </a:r>
            <a:br>
              <a:rPr lang="ru-RU" dirty="0" smtClean="0"/>
            </a:br>
            <a:endParaRPr lang="ru-RU" dirty="0"/>
          </a:p>
        </p:txBody>
      </p:sp>
      <p:sp>
        <p:nvSpPr>
          <p:cNvPr id="3" name="Содержимое 2"/>
          <p:cNvSpPr>
            <a:spLocks noGrp="1"/>
          </p:cNvSpPr>
          <p:nvPr>
            <p:ph sz="half" idx="1"/>
          </p:nvPr>
        </p:nvSpPr>
        <p:spPr>
          <a:xfrm>
            <a:off x="457200" y="642919"/>
            <a:ext cx="4038600" cy="1928826"/>
          </a:xfrm>
        </p:spPr>
        <p:txBody>
          <a:bodyPr>
            <a:normAutofit fontScale="70000" lnSpcReduction="20000"/>
          </a:bodyPr>
          <a:lstStyle/>
          <a:p>
            <a:pPr lvl="0" algn="ctr">
              <a:buNone/>
              <a:defRPr/>
            </a:pPr>
            <a:r>
              <a:rPr lang="ru-RU" b="1" dirty="0" smtClean="0">
                <a:latin typeface="Times New Roman" pitchFamily="18" charset="0"/>
                <a:cs typeface="Times New Roman" pitchFamily="18" charset="0"/>
              </a:rPr>
              <a:t>Mordovia holiday </a:t>
            </a:r>
            <a:r>
              <a:rPr lang="ru-RU" b="1" dirty="0" err="1" smtClean="0">
                <a:latin typeface="Times New Roman" pitchFamily="18" charset="0"/>
                <a:cs typeface="Times New Roman" pitchFamily="18" charset="0"/>
              </a:rPr>
              <a:t>Mastoravan</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Moroto</a:t>
            </a:r>
            <a:r>
              <a:rPr lang="ru-RU" b="1" dirty="0" smtClean="0">
                <a:latin typeface="Times New Roman" pitchFamily="18" charset="0"/>
                <a:cs typeface="Times New Roman" pitchFamily="18" charset="0"/>
              </a:rPr>
              <a:t> ( "Mother Earth Song")</a:t>
            </a:r>
            <a:endParaRPr lang="ru-RU" dirty="0" smtClean="0">
              <a:latin typeface="Times New Roman" pitchFamily="18" charset="0"/>
              <a:cs typeface="Times New Roman" pitchFamily="18" charset="0"/>
            </a:endParaRPr>
          </a:p>
          <a:p>
            <a:pPr marL="0" lvl="0" indent="0" algn="just">
              <a:buNone/>
              <a:defRPr/>
            </a:pPr>
            <a:r>
              <a:rPr lang="ru-RU" dirty="0" smtClean="0">
                <a:latin typeface="Times New Roman" pitchFamily="18" charset="0"/>
                <a:cs typeface="Times New Roman" pitchFamily="18" charset="0"/>
              </a:rPr>
              <a:t>Festival is held annually in the village Aleksandrovka, which became the center of the Mordovian culture.</a:t>
            </a:r>
          </a:p>
          <a:p>
            <a:endParaRPr lang="ru-RU" dirty="0"/>
          </a:p>
        </p:txBody>
      </p:sp>
      <p:sp>
        <p:nvSpPr>
          <p:cNvPr id="4" name="Содержимое 3"/>
          <p:cNvSpPr>
            <a:spLocks noGrp="1"/>
          </p:cNvSpPr>
          <p:nvPr>
            <p:ph sz="half" idx="2"/>
          </p:nvPr>
        </p:nvSpPr>
        <p:spPr>
          <a:xfrm>
            <a:off x="4648200" y="642919"/>
            <a:ext cx="4038600" cy="4000528"/>
          </a:xfrm>
        </p:spPr>
        <p:txBody>
          <a:bodyPr>
            <a:normAutofit fontScale="70000" lnSpcReduction="20000"/>
          </a:bodyPr>
          <a:lstStyle/>
          <a:p>
            <a:pPr marL="0" indent="0" algn="ctr">
              <a:buNone/>
            </a:pPr>
            <a:r>
              <a:rPr lang="ru-RU" sz="2900" b="1" dirty="0" smtClean="0">
                <a:latin typeface="Times New Roman" pitchFamily="18" charset="0"/>
                <a:cs typeface="Times New Roman" pitchFamily="18" charset="0"/>
              </a:rPr>
              <a:t>Sabantuy ( "Feast of the plow") </a:t>
            </a:r>
            <a:endParaRPr lang="ru-RU" sz="2900" dirty="0" smtClean="0">
              <a:latin typeface="Times New Roman" pitchFamily="18" charset="0"/>
              <a:cs typeface="Times New Roman" pitchFamily="18" charset="0"/>
            </a:endParaRPr>
          </a:p>
          <a:p>
            <a:pPr marL="0" indent="0" algn="just">
              <a:buNone/>
            </a:pPr>
            <a:r>
              <a:rPr lang="ru-RU" sz="2900" dirty="0" smtClean="0">
                <a:latin typeface="Times New Roman" pitchFamily="18" charset="0"/>
                <a:cs typeface="Times New Roman" pitchFamily="18" charset="0"/>
              </a:rPr>
              <a:t>Traditional regional festival of Tatar national culture "Sabantuy" is held annually on the first Saturday after the completion of planting. At the celebration honoring the foremost agricultural production at the end of spring field work, excellent students are awarded a letter of thanks. For the participants of the event organized sports, gaming, shopping areas and a big concert.</a:t>
            </a:r>
          </a:p>
          <a:p>
            <a:endParaRPr lang="ru-RU" dirty="0"/>
          </a:p>
        </p:txBody>
      </p:sp>
      <p:pic>
        <p:nvPicPr>
          <p:cNvPr id="5" name="Рисунок 4" descr="333.jpg"/>
          <p:cNvPicPr/>
          <p:nvPr/>
        </p:nvPicPr>
        <p:blipFill>
          <a:blip r:embed="rId2" cstate="email">
            <a:extLst>
              <a:ext uri="{28A0092B-C50C-407E-A947-70E740481C1C}">
                <a14:useLocalDpi xmlns:a14="http://schemas.microsoft.com/office/drawing/2010/main"/>
              </a:ext>
            </a:extLst>
          </a:blip>
          <a:stretch>
            <a:fillRect/>
          </a:stretch>
        </p:blipFill>
        <p:spPr>
          <a:xfrm>
            <a:off x="571472" y="2857496"/>
            <a:ext cx="3786214" cy="2643206"/>
          </a:xfrm>
          <a:prstGeom prst="rect">
            <a:avLst/>
          </a:prstGeom>
        </p:spPr>
      </p:pic>
      <p:sp>
        <p:nvSpPr>
          <p:cNvPr id="8" name="Прямоугольник 7"/>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descr="сабантуй.jpg"/>
          <p:cNvPicPr/>
          <p:nvPr/>
        </p:nvPicPr>
        <p:blipFill>
          <a:blip r:embed="rId3" cstate="email">
            <a:extLst>
              <a:ext uri="{28A0092B-C50C-407E-A947-70E740481C1C}">
                <a14:useLocalDpi xmlns:a14="http://schemas.microsoft.com/office/drawing/2010/main"/>
              </a:ext>
            </a:extLst>
          </a:blip>
          <a:stretch>
            <a:fillRect/>
          </a:stretch>
        </p:blipFill>
        <p:spPr>
          <a:xfrm>
            <a:off x="4714876" y="4572008"/>
            <a:ext cx="3857652" cy="2071702"/>
          </a:xfrm>
          <a:prstGeom prst="rect">
            <a:avLst/>
          </a:prstGeom>
        </p:spPr>
      </p:pic>
    </p:spTree>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smtClean="0">
                <a:latin typeface="Times New Roman" pitchFamily="18" charset="0"/>
                <a:cs typeface="Times New Roman" pitchFamily="18" charset="0"/>
              </a:rPr>
              <a:t>National holidays, traditions and customs</a:t>
            </a:r>
            <a:r>
              <a:rPr lang="ru-RU" dirty="0" smtClean="0"/>
              <a:t/>
            </a:r>
            <a:br>
              <a:rPr lang="ru-RU" dirty="0" smtClean="0"/>
            </a:br>
            <a:endParaRPr lang="ru-RU" dirty="0"/>
          </a:p>
        </p:txBody>
      </p:sp>
      <p:sp>
        <p:nvSpPr>
          <p:cNvPr id="5" name="Содержимое 4"/>
          <p:cNvSpPr>
            <a:spLocks noGrp="1"/>
          </p:cNvSpPr>
          <p:nvPr>
            <p:ph sz="half" idx="2"/>
          </p:nvPr>
        </p:nvSpPr>
        <p:spPr>
          <a:xfrm>
            <a:off x="428596" y="1142984"/>
            <a:ext cx="4040188" cy="3786214"/>
          </a:xfrm>
        </p:spPr>
        <p:txBody>
          <a:bodyPr>
            <a:normAutofit fontScale="85000" lnSpcReduction="10000"/>
          </a:bodyPr>
          <a:lstStyle/>
          <a:p>
            <a:pPr algn="ctr">
              <a:buNone/>
            </a:pPr>
            <a:endParaRPr lang="ru-RU" b="1"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rPr>
              <a:t>Celebration "Russian birch"</a:t>
            </a:r>
            <a:endParaRPr lang="ru-RU" dirty="0" smtClean="0">
              <a:latin typeface="Times New Roman" pitchFamily="18" charset="0"/>
              <a:cs typeface="Times New Roman" pitchFamily="18" charset="0"/>
            </a:endParaRPr>
          </a:p>
          <a:p>
            <a:pPr marL="0" indent="0" algn="just">
              <a:buNone/>
            </a:pPr>
            <a:r>
              <a:rPr lang="ru-RU" dirty="0" smtClean="0">
                <a:latin typeface="Times New Roman" pitchFamily="18" charset="0"/>
                <a:cs typeface="Times New Roman" pitchFamily="18" charset="0"/>
              </a:rPr>
              <a:t>Annually, n. Novoselki passes festival "Russian birch". Traditionally on this day</a:t>
            </a:r>
            <a:r>
              <a:rPr lang="ru-RU" dirty="0" err="1" smtClean="0">
                <a:latin typeface="Times New Roman" pitchFamily="18" charset="0"/>
                <a:cs typeface="Times New Roman" pitchFamily="18" charset="0"/>
              </a:rPr>
              <a:t>SPK</a:t>
            </a:r>
            <a:r>
              <a:rPr lang="ru-RU" dirty="0" smtClean="0">
                <a:latin typeface="Times New Roman" pitchFamily="18" charset="0"/>
                <a:cs typeface="Times New Roman" pitchFamily="18" charset="0"/>
              </a:rPr>
              <a:t>Krupskaya honored those who work in the fields and farms - people in love with their work, in their professions and in their work. This is a great event attracts people not only from five offices grain farm, but also the neighboring villages, as well as neighboring regions.</a:t>
            </a:r>
            <a:r>
              <a:rPr lang="ru-RU" dirty="0" smtClean="0"/>
              <a:t> </a:t>
            </a:r>
            <a:endParaRPr lang="ru-RU" dirty="0"/>
          </a:p>
        </p:txBody>
      </p:sp>
      <p:pic>
        <p:nvPicPr>
          <p:cNvPr id="9" name="Рисунок 8" descr="береза.jpg"/>
          <p:cNvPicPr/>
          <p:nvPr/>
        </p:nvPicPr>
        <p:blipFill>
          <a:blip r:embed="rId2" cstate="email">
            <a:extLst>
              <a:ext uri="{28A0092B-C50C-407E-A947-70E740481C1C}">
                <a14:useLocalDpi xmlns:a14="http://schemas.microsoft.com/office/drawing/2010/main"/>
              </a:ext>
            </a:extLst>
          </a:blip>
          <a:stretch>
            <a:fillRect/>
          </a:stretch>
        </p:blipFill>
        <p:spPr>
          <a:xfrm>
            <a:off x="4643438" y="1643050"/>
            <a:ext cx="4286280" cy="3143272"/>
          </a:xfrm>
          <a:prstGeom prst="rect">
            <a:avLst/>
          </a:prstGeom>
        </p:spPr>
      </p:pic>
      <p:sp>
        <p:nvSpPr>
          <p:cNvPr id="11" name="Прямоугольник 10"/>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p:spPr>
        <p:txBody>
          <a:bodyPr>
            <a:normAutofit fontScale="90000"/>
          </a:bodyPr>
          <a:lstStyle/>
          <a:p>
            <a:r>
              <a:rPr lang="ru-RU" sz="2800" b="1" dirty="0" smtClean="0">
                <a:latin typeface="Times New Roman" pitchFamily="18" charset="0"/>
                <a:cs typeface="Times New Roman" pitchFamily="18" charset="0"/>
              </a:rPr>
              <a:t>Capital Melekessky District</a:t>
            </a:r>
            <a:endParaRPr lang="ru-RU" sz="2800" b="1" dirty="0">
              <a:latin typeface="Times New Roman" pitchFamily="18" charset="0"/>
              <a:cs typeface="Times New Roman" pitchFamily="18" charset="0"/>
            </a:endParaRPr>
          </a:p>
        </p:txBody>
      </p:sp>
      <p:sp>
        <p:nvSpPr>
          <p:cNvPr id="4" name="Содержимое 3"/>
          <p:cNvSpPr>
            <a:spLocks noGrp="1"/>
          </p:cNvSpPr>
          <p:nvPr>
            <p:ph sz="half" idx="1"/>
          </p:nvPr>
        </p:nvSpPr>
        <p:spPr>
          <a:xfrm>
            <a:off x="457200" y="714357"/>
            <a:ext cx="4038600" cy="3429023"/>
          </a:xfrm>
        </p:spPr>
        <p:txBody>
          <a:bodyPr>
            <a:normAutofit/>
          </a:bodyPr>
          <a:lstStyle/>
          <a:p>
            <a:pPr algn="ctr">
              <a:buNone/>
            </a:pPr>
            <a:r>
              <a:rPr lang="ru-RU" sz="1800" b="1" dirty="0" smtClean="0">
                <a:latin typeface="Times New Roman" pitchFamily="18" charset="0"/>
                <a:cs typeface="Times New Roman" pitchFamily="18" charset="0"/>
              </a:rPr>
              <a:t>R. Mullovka n -. 'Pie Shop Capital "</a:t>
            </a:r>
          </a:p>
          <a:p>
            <a:pPr marL="0" indent="0" algn="just">
              <a:buNone/>
            </a:pPr>
            <a:r>
              <a:rPr lang="ru-RU" sz="1700" dirty="0" smtClean="0">
                <a:latin typeface="Times New Roman" pitchFamily="18" charset="0"/>
                <a:cs typeface="Times New Roman" pitchFamily="18" charset="0"/>
              </a:rPr>
              <a:t>Melekessky area boasts wonderful </a:t>
            </a:r>
            <a:r>
              <a:rPr lang="ru-RU" sz="1700" dirty="0" err="1" smtClean="0">
                <a:latin typeface="Times New Roman" pitchFamily="18" charset="0"/>
                <a:cs typeface="Times New Roman" pitchFamily="18" charset="0"/>
              </a:rPr>
              <a:t>mullovskimi</a:t>
            </a:r>
            <a:r>
              <a:rPr lang="ru-RU" sz="1700" dirty="0" smtClean="0">
                <a:latin typeface="Times New Roman" pitchFamily="18" charset="0"/>
                <a:cs typeface="Times New Roman" pitchFamily="18" charset="0"/>
              </a:rPr>
              <a:t>pies, cakes, bread and bakery products. All this is the merit of two renowned bakers - Director of "Volga" Alexander V. Pronin and Director of LLC "Niva" Tatyana Nikolayevna</a:t>
            </a:r>
            <a:r>
              <a:rPr lang="ru-RU" sz="1700" dirty="0" err="1" smtClean="0">
                <a:latin typeface="Times New Roman" pitchFamily="18" charset="0"/>
                <a:cs typeface="Times New Roman" pitchFamily="18" charset="0"/>
              </a:rPr>
              <a:t>Valeeva</a:t>
            </a:r>
            <a:r>
              <a:rPr lang="ru-RU" sz="1700" dirty="0" smtClean="0">
                <a:latin typeface="Times New Roman" pitchFamily="18" charset="0"/>
                <a:cs typeface="Times New Roman" pitchFamily="18" charset="0"/>
              </a:rPr>
              <a:t> - and their teams. </a:t>
            </a:r>
            <a:endParaRPr lang="ru-RU" sz="1700" b="1" dirty="0" smtClean="0">
              <a:latin typeface="Times New Roman" pitchFamily="18" charset="0"/>
              <a:cs typeface="Times New Roman" pitchFamily="18" charset="0"/>
            </a:endParaRPr>
          </a:p>
          <a:p>
            <a:endParaRPr lang="ru-RU" dirty="0" smtClean="0"/>
          </a:p>
          <a:p>
            <a:pPr>
              <a:buNone/>
            </a:pPr>
            <a:endParaRPr lang="ru-RU" dirty="0"/>
          </a:p>
        </p:txBody>
      </p:sp>
      <p:sp>
        <p:nvSpPr>
          <p:cNvPr id="5" name="Содержимое 4"/>
          <p:cNvSpPr>
            <a:spLocks noGrp="1"/>
          </p:cNvSpPr>
          <p:nvPr>
            <p:ph sz="half" idx="2"/>
          </p:nvPr>
        </p:nvSpPr>
        <p:spPr>
          <a:xfrm>
            <a:off x="4643438" y="714356"/>
            <a:ext cx="4038600" cy="3214710"/>
          </a:xfrm>
        </p:spPr>
        <p:txBody>
          <a:bodyPr>
            <a:normAutofit/>
          </a:bodyPr>
          <a:lstStyle/>
          <a:p>
            <a:pPr algn="ctr">
              <a:buNone/>
            </a:pPr>
            <a:r>
              <a:rPr lang="ru-RU" sz="2000" b="1" dirty="0" smtClean="0">
                <a:latin typeface="Times New Roman" pitchFamily="18" charset="0"/>
                <a:cs typeface="Times New Roman" pitchFamily="18" charset="0"/>
              </a:rPr>
              <a:t>from. Nikolskoye-na-Cheremshan - "fruit-berry" capital</a:t>
            </a:r>
          </a:p>
          <a:p>
            <a:pPr indent="19050" algn="just">
              <a:buNone/>
            </a:pPr>
            <a:r>
              <a:rPr lang="ru-RU" sz="1800" dirty="0" smtClean="0">
                <a:latin typeface="Times New Roman" pitchFamily="18" charset="0"/>
                <a:cs typeface="Times New Roman" pitchFamily="18" charset="0"/>
              </a:rPr>
              <a:t>The Nicholas-on-Cheremshan growing more than five thousand apple trees, thousands of trees, plums, cherries, currant bushes, gooseberries, sea buckthorn. </a:t>
            </a:r>
            <a:r>
              <a:rPr lang="ru-RU" sz="1800" cap="all" dirty="0" smtClean="0">
                <a:latin typeface="Times New Roman" pitchFamily="18" charset="0"/>
                <a:cs typeface="Times New Roman" pitchFamily="18" charset="0"/>
              </a:rPr>
              <a:t>F</a:t>
            </a:r>
            <a:r>
              <a:rPr lang="ru-RU" sz="1800" dirty="0" smtClean="0">
                <a:latin typeface="Times New Roman" pitchFamily="18" charset="0"/>
                <a:cs typeface="Times New Roman" pitchFamily="18" charset="0"/>
              </a:rPr>
              <a:t>Itel village collect multi-ton harvest of vegetables, berries and fruit. This explains the assignment of this status.</a:t>
            </a:r>
            <a:endParaRPr lang="ru-RU" sz="1800" b="1" dirty="0" smtClean="0">
              <a:latin typeface="Times New Roman" pitchFamily="18" charset="0"/>
              <a:cs typeface="Times New Roman" pitchFamily="18" charset="0"/>
            </a:endParaRPr>
          </a:p>
        </p:txBody>
      </p:sp>
      <p:pic>
        <p:nvPicPr>
          <p:cNvPr id="6" name="Рисунок 5" descr="ззз.jpg"/>
          <p:cNvPicPr/>
          <p:nvPr/>
        </p:nvPicPr>
        <p:blipFill>
          <a:blip r:embed="rId2" cstate="email">
            <a:extLst>
              <a:ext uri="{28A0092B-C50C-407E-A947-70E740481C1C}">
                <a14:useLocalDpi xmlns:a14="http://schemas.microsoft.com/office/drawing/2010/main"/>
              </a:ext>
            </a:extLst>
          </a:blip>
          <a:stretch>
            <a:fillRect/>
          </a:stretch>
        </p:blipFill>
        <p:spPr>
          <a:xfrm>
            <a:off x="642910" y="4000504"/>
            <a:ext cx="3778301" cy="2357454"/>
          </a:xfrm>
          <a:prstGeom prst="rect">
            <a:avLst/>
          </a:prstGeom>
        </p:spPr>
      </p:pic>
      <p:sp>
        <p:nvSpPr>
          <p:cNvPr id="7" name="Прямоугольник 6"/>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9149" y="4000504"/>
            <a:ext cx="3613379" cy="2286016"/>
          </a:xfrm>
          <a:prstGeom prst="rect">
            <a:avLst/>
          </a:prstGeom>
        </p:spPr>
      </p:pic>
    </p:spTree>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latin typeface="Times New Roman" pitchFamily="18" charset="0"/>
                <a:cs typeface="Times New Roman" pitchFamily="18" charset="0"/>
              </a:rPr>
              <a:t>Capital Melekessky District</a:t>
            </a:r>
            <a:endParaRPr lang="ru-RU" sz="2800" dirty="0"/>
          </a:p>
        </p:txBody>
      </p:sp>
      <p:sp>
        <p:nvSpPr>
          <p:cNvPr id="6" name="Содержимое 5"/>
          <p:cNvSpPr>
            <a:spLocks noGrp="1"/>
          </p:cNvSpPr>
          <p:nvPr>
            <p:ph sz="half" idx="1"/>
          </p:nvPr>
        </p:nvSpPr>
        <p:spPr>
          <a:xfrm>
            <a:off x="357158" y="1571612"/>
            <a:ext cx="4038600" cy="2357454"/>
          </a:xfrm>
        </p:spPr>
        <p:txBody>
          <a:bodyPr>
            <a:normAutofit/>
          </a:bodyPr>
          <a:lstStyle/>
          <a:p>
            <a:pPr indent="19050" algn="just">
              <a:buNone/>
            </a:pPr>
            <a:r>
              <a:rPr lang="ru-RU" sz="1800" b="1" dirty="0" smtClean="0">
                <a:latin typeface="Times New Roman" pitchFamily="18" charset="0"/>
                <a:cs typeface="Times New Roman" pitchFamily="18" charset="0"/>
              </a:rPr>
              <a:t>. N Forest - "mushroom" capital</a:t>
            </a:r>
          </a:p>
          <a:p>
            <a:pPr indent="19050" algn="just">
              <a:buNone/>
            </a:pPr>
            <a:r>
              <a:rPr lang="ru-RU" sz="1800" dirty="0" smtClean="0">
                <a:latin typeface="Times New Roman" pitchFamily="18" charset="0"/>
                <a:cs typeface="Times New Roman" pitchFamily="18" charset="0"/>
              </a:rPr>
              <a:t>The village festivals are held annually in which numerous exhibition compositions that reflect the richness of the harvest.</a:t>
            </a:r>
            <a:endParaRPr lang="ru-RU" sz="1800" dirty="0">
              <a:latin typeface="Times New Roman" pitchFamily="18" charset="0"/>
              <a:cs typeface="Times New Roman" pitchFamily="18" charset="0"/>
            </a:endParaRPr>
          </a:p>
        </p:txBody>
      </p:sp>
      <p:sp>
        <p:nvSpPr>
          <p:cNvPr id="7" name="Содержимое 6"/>
          <p:cNvSpPr>
            <a:spLocks noGrp="1"/>
          </p:cNvSpPr>
          <p:nvPr>
            <p:ph sz="half" idx="2"/>
          </p:nvPr>
        </p:nvSpPr>
        <p:spPr>
          <a:xfrm>
            <a:off x="4648200" y="1214422"/>
            <a:ext cx="4038600" cy="4786346"/>
          </a:xfrm>
        </p:spPr>
        <p:txBody>
          <a:bodyPr>
            <a:normAutofit/>
          </a:bodyPr>
          <a:lstStyle/>
          <a:p>
            <a:pPr algn="ctr">
              <a:buNone/>
            </a:pPr>
            <a:endParaRPr lang="ru-RU" sz="1800" b="1" dirty="0" smtClean="0">
              <a:latin typeface="Times New Roman" pitchFamily="18" charset="0"/>
              <a:cs typeface="Times New Roman" pitchFamily="18" charset="0"/>
            </a:endParaRPr>
          </a:p>
          <a:p>
            <a:pPr algn="ctr">
              <a:buNone/>
            </a:pPr>
            <a:r>
              <a:rPr lang="ru-RU" sz="1800" b="1" dirty="0" smtClean="0">
                <a:latin typeface="Times New Roman" pitchFamily="18" charset="0"/>
                <a:cs typeface="Times New Roman" pitchFamily="18" charset="0"/>
              </a:rPr>
              <a:t>from. old</a:t>
            </a:r>
            <a:r>
              <a:rPr lang="ru-RU" sz="1800" b="1" dirty="0" err="1" smtClean="0">
                <a:latin typeface="Times New Roman" pitchFamily="18" charset="0"/>
                <a:cs typeface="Times New Roman" pitchFamily="18" charset="0"/>
              </a:rPr>
              <a:t>Sahcha</a:t>
            </a:r>
            <a:r>
              <a:rPr lang="ru-RU" sz="1800" b="1" dirty="0" smtClean="0">
                <a:latin typeface="Times New Roman" pitchFamily="18" charset="0"/>
                <a:cs typeface="Times New Roman" pitchFamily="18" charset="0"/>
              </a:rPr>
              <a:t> - the Capital of Handicrafts</a:t>
            </a:r>
            <a:endParaRPr lang="ru-RU" sz="1800" b="1" dirty="0">
              <a:latin typeface="Times New Roman" pitchFamily="18" charset="0"/>
              <a:cs typeface="Times New Roman" pitchFamily="18" charset="0"/>
            </a:endParaRPr>
          </a:p>
        </p:txBody>
      </p:sp>
      <p:sp>
        <p:nvSpPr>
          <p:cNvPr id="4" name="Прямоугольник 3"/>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г.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786" y="3571876"/>
            <a:ext cx="3429024" cy="2303876"/>
          </a:xfrm>
          <a:prstGeom prst="rect">
            <a:avLst/>
          </a:prstGeom>
        </p:spPr>
      </p:pic>
      <p:sp>
        <p:nvSpPr>
          <p:cNvPr id="9" name="Прямоугольник 8"/>
          <p:cNvSpPr/>
          <p:nvPr/>
        </p:nvSpPr>
        <p:spPr>
          <a:xfrm>
            <a:off x="4572000" y="2071678"/>
            <a:ext cx="4572000" cy="3416320"/>
          </a:xfrm>
          <a:prstGeom prst="rect">
            <a:avLst/>
          </a:prstGeom>
        </p:spPr>
        <p:txBody>
          <a:bodyPr>
            <a:spAutoFit/>
          </a:bodyPr>
          <a:lstStyle/>
          <a:p>
            <a:pPr algn="just"/>
            <a:r>
              <a:rPr lang="ru-RU" dirty="0" smtClean="0">
                <a:latin typeface="Times New Roman" pitchFamily="18" charset="0"/>
                <a:cs typeface="Times New Roman" pitchFamily="18" charset="0"/>
              </a:rPr>
              <a:t>old </a:t>
            </a:r>
            <a:r>
              <a:rPr lang="ru-RU" dirty="0" err="1" smtClean="0">
                <a:latin typeface="Times New Roman" pitchFamily="18" charset="0"/>
                <a:cs typeface="Times New Roman" pitchFamily="18" charset="0"/>
              </a:rPr>
              <a:t>Sahcha</a:t>
            </a:r>
            <a:r>
              <a:rPr lang="ru-RU" dirty="0" smtClean="0">
                <a:latin typeface="Times New Roman" pitchFamily="18" charset="0"/>
                <a:cs typeface="Times New Roman" pitchFamily="18" charset="0"/>
              </a:rPr>
              <a:t>- an ancient village, which is over 350 years old, it is located in a forested area near the river Small Cheremshan. This led to the development here of old crafts such as the production of wooden log cabins, wells, carts, sleds, boats, tubs salting. famous</a:t>
            </a:r>
            <a:r>
              <a:rPr lang="ru-RU" dirty="0" err="1" smtClean="0">
                <a:latin typeface="Times New Roman" pitchFamily="18" charset="0"/>
                <a:cs typeface="Times New Roman" pitchFamily="18" charset="0"/>
              </a:rPr>
              <a:t>Sahcha</a:t>
            </a:r>
            <a:r>
              <a:rPr lang="ru-RU" dirty="0" smtClean="0">
                <a:latin typeface="Times New Roman" pitchFamily="18" charset="0"/>
                <a:cs typeface="Times New Roman" pitchFamily="18" charset="0"/>
              </a:rPr>
              <a:t> his boots, embroidered national Chuvash towels, knitting warm woolen mittens and socks, a wicker basket, bast, manufacture gear for fishing and beekeeping.</a:t>
            </a:r>
            <a:endParaRPr lang="ru-RU" dirty="0">
              <a:latin typeface="Times New Roman" pitchFamily="18" charset="0"/>
              <a:cs typeface="Times New Roman" pitchFamily="18" charset="0"/>
            </a:endParaRPr>
          </a:p>
        </p:txBody>
      </p:sp>
    </p:spTree>
  </p:cSld>
  <p:clrMapOvr>
    <a:masterClrMapping/>
  </p:clrMapOvr>
  <p:transition>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latin typeface="Times New Roman" pitchFamily="18" charset="0"/>
                <a:cs typeface="Times New Roman" pitchFamily="18" charset="0"/>
              </a:rPr>
              <a:t>Capital Melekessky District</a:t>
            </a:r>
            <a:endParaRPr lang="ru-RU" sz="2800" dirty="0"/>
          </a:p>
        </p:txBody>
      </p:sp>
      <p:sp>
        <p:nvSpPr>
          <p:cNvPr id="3" name="Содержимое 2"/>
          <p:cNvSpPr>
            <a:spLocks noGrp="1"/>
          </p:cNvSpPr>
          <p:nvPr>
            <p:ph sz="half" idx="1"/>
          </p:nvPr>
        </p:nvSpPr>
        <p:spPr>
          <a:xfrm>
            <a:off x="457200" y="1214422"/>
            <a:ext cx="4038600" cy="4911741"/>
          </a:xfrm>
        </p:spPr>
        <p:txBody>
          <a:bodyPr>
            <a:normAutofit fontScale="70000" lnSpcReduction="20000"/>
          </a:bodyPr>
          <a:lstStyle/>
          <a:p>
            <a:pPr algn="ctr">
              <a:buNone/>
            </a:pPr>
            <a:r>
              <a:rPr lang="ru-RU" sz="3300" b="1" dirty="0" smtClean="0">
                <a:latin typeface="Times New Roman" pitchFamily="18" charset="0"/>
                <a:cs typeface="Times New Roman" pitchFamily="18" charset="0"/>
              </a:rPr>
              <a:t>from. </a:t>
            </a:r>
            <a:r>
              <a:rPr lang="ru-RU" sz="3300" b="1" dirty="0" err="1" smtClean="0">
                <a:latin typeface="Times New Roman" pitchFamily="18" charset="0"/>
                <a:cs typeface="Times New Roman" pitchFamily="18" charset="0"/>
              </a:rPr>
              <a:t>Ryazanovo</a:t>
            </a:r>
            <a:r>
              <a:rPr lang="ru-RU" sz="3300" b="1" dirty="0" smtClean="0">
                <a:latin typeface="Times New Roman" pitchFamily="18" charset="0"/>
                <a:cs typeface="Times New Roman" pitchFamily="18" charset="0"/>
              </a:rPr>
              <a:t> - Youth Capital</a:t>
            </a:r>
          </a:p>
          <a:p>
            <a:pPr algn="ctr">
              <a:buNone/>
            </a:pPr>
            <a:endParaRPr lang="ru-RU" sz="3300" b="1" dirty="0" smtClean="0">
              <a:latin typeface="Times New Roman" pitchFamily="18" charset="0"/>
              <a:cs typeface="Times New Roman" pitchFamily="18" charset="0"/>
            </a:endParaRPr>
          </a:p>
          <a:p>
            <a:pPr marL="0" indent="0" algn="just">
              <a:buNone/>
            </a:pPr>
            <a:r>
              <a:rPr lang="ru-RU" sz="2900" dirty="0" smtClean="0">
                <a:latin typeface="Times New Roman" pitchFamily="18" charset="0"/>
                <a:cs typeface="Times New Roman" pitchFamily="18" charset="0"/>
              </a:rPr>
              <a:t>As part of the festival. </a:t>
            </a:r>
            <a:r>
              <a:rPr lang="ru-RU" sz="2900" dirty="0" err="1" smtClean="0">
                <a:latin typeface="Times New Roman" pitchFamily="18" charset="0"/>
                <a:cs typeface="Times New Roman" pitchFamily="18" charset="0"/>
              </a:rPr>
              <a:t>Ryazanovo</a:t>
            </a:r>
            <a:r>
              <a:rPr lang="ru-RU" sz="2900" dirty="0" smtClean="0">
                <a:latin typeface="Times New Roman" pitchFamily="18" charset="0"/>
                <a:cs typeface="Times New Roman" pitchFamily="18" charset="0"/>
              </a:rPr>
              <a:t> It was </a:t>
            </a:r>
            <a:r>
              <a:rPr lang="ru-RU" sz="2900" dirty="0" err="1" smtClean="0">
                <a:latin typeface="Times New Roman" pitchFamily="18" charset="0"/>
                <a:cs typeface="Times New Roman" pitchFamily="18" charset="0"/>
              </a:rPr>
              <a:t>Prisovo</a:t>
            </a:r>
            <a:r>
              <a:rPr lang="ru-RU" sz="2900" dirty="0" smtClean="0">
                <a:latin typeface="Times New Roman" pitchFamily="18" charset="0"/>
                <a:cs typeface="Times New Roman" pitchFamily="18" charset="0"/>
              </a:rPr>
              <a:t> the status of the youth area of ​​the capital.</a:t>
            </a:r>
          </a:p>
        </p:txBody>
      </p:sp>
      <p:sp>
        <p:nvSpPr>
          <p:cNvPr id="5" name="Содержимое 4"/>
          <p:cNvSpPr>
            <a:spLocks noGrp="1"/>
          </p:cNvSpPr>
          <p:nvPr>
            <p:ph sz="half" idx="2"/>
          </p:nvPr>
        </p:nvSpPr>
        <p:spPr>
          <a:xfrm>
            <a:off x="4648200" y="1214422"/>
            <a:ext cx="4210080" cy="5286412"/>
          </a:xfrm>
        </p:spPr>
        <p:txBody>
          <a:bodyPr>
            <a:normAutofit fontScale="70000" lnSpcReduction="20000"/>
          </a:bodyPr>
          <a:lstStyle/>
          <a:p>
            <a:pPr algn="ctr">
              <a:buNone/>
            </a:pPr>
            <a:r>
              <a:rPr lang="ru-RU" sz="3300" b="1" dirty="0" smtClean="0">
                <a:latin typeface="Times New Roman" pitchFamily="18" charset="0"/>
                <a:cs typeface="Times New Roman" pitchFamily="18" charset="0"/>
              </a:rPr>
              <a:t>from. </a:t>
            </a:r>
            <a:r>
              <a:rPr lang="ru-RU" sz="3300" b="1" dirty="0" err="1" smtClean="0">
                <a:latin typeface="Times New Roman" pitchFamily="18" charset="0"/>
                <a:cs typeface="Times New Roman" pitchFamily="18" charset="0"/>
              </a:rPr>
              <a:t>Tiinsk</a:t>
            </a:r>
            <a:r>
              <a:rPr lang="ru-RU" sz="3300" b="1" dirty="0" smtClean="0">
                <a:latin typeface="Times New Roman" pitchFamily="18" charset="0"/>
                <a:cs typeface="Times New Roman" pitchFamily="18" charset="0"/>
              </a:rPr>
              <a:t> - Spring Capital</a:t>
            </a:r>
          </a:p>
          <a:p>
            <a:pPr algn="ctr">
              <a:buNone/>
            </a:pPr>
            <a:endParaRPr lang="ru-RU" sz="2900" b="1" dirty="0" smtClean="0">
              <a:latin typeface="Times New Roman" pitchFamily="18" charset="0"/>
              <a:cs typeface="Times New Roman" pitchFamily="18" charset="0"/>
            </a:endParaRPr>
          </a:p>
          <a:p>
            <a:pPr algn="just"/>
            <a:r>
              <a:rPr lang="ru-RU" sz="2900" dirty="0" smtClean="0">
                <a:latin typeface="Times New Roman" pitchFamily="18" charset="0"/>
                <a:cs typeface="Times New Roman" pitchFamily="18" charset="0"/>
              </a:rPr>
              <a:t>In 2014, the festival will continue a series of traditional "capital" of activities that take place every year in one of the settlements of the area. </a:t>
            </a:r>
          </a:p>
          <a:p>
            <a:pPr algn="just"/>
            <a:r>
              <a:rPr lang="ru-RU" sz="2900" dirty="0" smtClean="0">
                <a:latin typeface="Times New Roman" pitchFamily="18" charset="0"/>
                <a:cs typeface="Times New Roman" pitchFamily="18" charset="0"/>
              </a:rPr>
              <a:t>One of the main events of the festival was the opening of the Center of Russian culture on the basis of a rural secondary school.</a:t>
            </a:r>
          </a:p>
          <a:p>
            <a:pPr algn="just"/>
            <a:r>
              <a:rPr lang="ru-RU" sz="2900" dirty="0" smtClean="0">
                <a:latin typeface="Times New Roman" pitchFamily="18" charset="0"/>
                <a:cs typeface="Times New Roman" pitchFamily="18" charset="0"/>
              </a:rPr>
              <a:t>The school already has a museum of Russian culture and way of life, it is now allocated space for the Russian Culture Center Meeting creative groups, among its objectives the organization of regional cultural events.  </a:t>
            </a:r>
          </a:p>
        </p:txBody>
      </p:sp>
      <p:sp>
        <p:nvSpPr>
          <p:cNvPr id="4" name="Прямоугольник 3"/>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158" y="2786058"/>
            <a:ext cx="4226361" cy="3212980"/>
          </a:xfrm>
          <a:prstGeom prst="rect">
            <a:avLst/>
          </a:prstGeom>
        </p:spPr>
      </p:pic>
    </p:spTree>
  </p:cSld>
  <p:clrMapOvr>
    <a:masterClrMapping/>
  </p:clrMapOvr>
  <p:transition>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11560" y="692696"/>
            <a:ext cx="8229600" cy="1656184"/>
          </a:xfrm>
        </p:spPr>
        <p:txBody>
          <a:bodyPr>
            <a:normAutofit/>
          </a:bodyPr>
          <a:lstStyle/>
          <a:p>
            <a:r>
              <a:rPr lang="en-US" b="1" dirty="0">
                <a:latin typeface="Times New Roman" pitchFamily="18" charset="0"/>
                <a:cs typeface="Times New Roman" pitchFamily="18" charset="0"/>
              </a:rPr>
              <a:t>Contact </a:t>
            </a:r>
            <a:r>
              <a:rPr lang="en-US" b="1" dirty="0" smtClean="0">
                <a:latin typeface="Times New Roman" pitchFamily="18" charset="0"/>
                <a:cs typeface="Times New Roman" pitchFamily="18" charset="0"/>
              </a:rPr>
              <a:t>details</a:t>
            </a:r>
            <a:r>
              <a:rPr lang="ru-RU" b="1" smtClean="0">
                <a:latin typeface="Times New Roman" pitchFamily="18" charset="0"/>
                <a:cs typeface="Times New Roman" pitchFamily="18" charset="0"/>
              </a:rPr>
              <a:t/>
            </a:r>
            <a:br>
              <a:rPr lang="ru-RU" b="1" smtClean="0">
                <a:latin typeface="Times New Roman" pitchFamily="18" charset="0"/>
                <a:cs typeface="Times New Roman" pitchFamily="18" charset="0"/>
              </a:rPr>
            </a:br>
            <a:r>
              <a:rPr lang="ru-RU" b="1"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Melekessky</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area</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359532" y="2348880"/>
            <a:ext cx="8676964" cy="3960440"/>
          </a:xfrm>
        </p:spPr>
        <p:txBody>
          <a:bodyPr>
            <a:normAutofit/>
          </a:bodyPr>
          <a:lstStyle/>
          <a:p>
            <a:pPr algn="ctr"/>
            <a:r>
              <a:rPr lang="ru-RU" b="1" dirty="0">
                <a:latin typeface="Times New Roman" pitchFamily="18" charset="0"/>
                <a:cs typeface="Times New Roman" pitchFamily="18" charset="0"/>
              </a:rPr>
              <a:t>Address: st. Khmelnitsky,</a:t>
            </a:r>
            <a:r>
              <a:rPr lang="ru-RU" b="1" dirty="0" smtClean="0">
                <a:latin typeface="Times New Roman" pitchFamily="18" charset="0"/>
                <a:cs typeface="Times New Roman" pitchFamily="18" charset="0"/>
              </a:rPr>
              <a:t>d.93</a:t>
            </a:r>
          </a:p>
          <a:p>
            <a:pPr marL="0" indent="0" algn="ctr">
              <a:buNone/>
            </a:pPr>
            <a:r>
              <a:rPr lang="ru-RU" b="1" dirty="0" smtClean="0">
                <a:latin typeface="Times New Roman" pitchFamily="18" charset="0"/>
                <a:cs typeface="Times New Roman" pitchFamily="18" charset="0"/>
              </a:rPr>
              <a:t>Dimitrovgrad, 433508</a:t>
            </a:r>
          </a:p>
          <a:p>
            <a:pPr algn="ctr"/>
            <a:r>
              <a:rPr lang="ru-RU" b="1" dirty="0" smtClean="0">
                <a:latin typeface="Times New Roman" pitchFamily="18" charset="0"/>
                <a:cs typeface="Times New Roman" pitchFamily="18" charset="0"/>
              </a:rPr>
              <a:t>Phone</a:t>
            </a:r>
            <a:r>
              <a:rPr lang="ru-RU" b="1" dirty="0">
                <a:latin typeface="Times New Roman" pitchFamily="18" charset="0"/>
                <a:cs typeface="Times New Roman" pitchFamily="18" charset="0"/>
              </a:rPr>
              <a:t>: (84235) 2-62-90</a:t>
            </a:r>
          </a:p>
          <a:p>
            <a:pPr algn="ctr"/>
            <a:r>
              <a:rPr lang="ru-RU" b="1" dirty="0">
                <a:latin typeface="Times New Roman" pitchFamily="18" charset="0"/>
                <a:cs typeface="Times New Roman" pitchFamily="18" charset="0"/>
              </a:rPr>
              <a:t>e-</a:t>
            </a:r>
            <a:r>
              <a:rPr lang="ru-RU" b="1" dirty="0" err="1">
                <a:latin typeface="Times New Roman" pitchFamily="18" charset="0"/>
                <a:cs typeface="Times New Roman" pitchFamily="18" charset="0"/>
              </a:rPr>
              <a:t>mail</a:t>
            </a:r>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hlinkClick r:id="rId3"/>
              </a:rPr>
              <a:t>tallex@list.ru</a:t>
            </a: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Official site: </a:t>
            </a:r>
            <a:r>
              <a:rPr lang="en-US" b="1" dirty="0">
                <a:latin typeface="Times New Roman" pitchFamily="18" charset="0"/>
                <a:cs typeface="Times New Roman" pitchFamily="18" charset="0"/>
                <a:hlinkClick r:id="rId4"/>
              </a:rPr>
              <a:t>http: //</a:t>
            </a:r>
            <a:r>
              <a:rPr lang="en-US" b="1" dirty="0" smtClean="0">
                <a:latin typeface="Times New Roman" pitchFamily="18" charset="0"/>
                <a:cs typeface="Times New Roman" pitchFamily="18" charset="0"/>
                <a:hlinkClick r:id="rId4"/>
              </a:rPr>
              <a:t>adm-melekess.ru</a:t>
            </a:r>
            <a:endParaRPr lang="ru-RU" b="1" dirty="0" smtClean="0">
              <a:latin typeface="Times New Roman" pitchFamily="18" charset="0"/>
              <a:cs typeface="Times New Roman" pitchFamily="18" charset="0"/>
            </a:endParaRPr>
          </a:p>
          <a:p>
            <a:pPr algn="ctr"/>
            <a:endParaRPr lang="ru-RU" dirty="0" smtClean="0"/>
          </a:p>
          <a:p>
            <a:pPr algn="ctr"/>
            <a:endParaRPr lang="ru-RU" dirty="0"/>
          </a:p>
          <a:p>
            <a:endParaRPr lang="ru-RU" dirty="0"/>
          </a:p>
        </p:txBody>
      </p:sp>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b="1" dirty="0" smtClean="0">
                <a:latin typeface="Times New Roman" pitchFamily="18" charset="0"/>
                <a:cs typeface="Times New Roman" pitchFamily="18" charset="0"/>
              </a:rPr>
              <a:t>Historical reference</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285720" y="928670"/>
            <a:ext cx="5072098" cy="5929330"/>
          </a:xfrm>
        </p:spPr>
        <p:txBody>
          <a:bodyPr>
            <a:normAutofit fontScale="40000" lnSpcReduction="20000"/>
          </a:bodyPr>
          <a:lstStyle/>
          <a:p>
            <a:pPr algn="just"/>
            <a:r>
              <a:rPr lang="ru-RU" sz="5000" dirty="0" smtClean="0">
                <a:latin typeface="Times New Roman" pitchFamily="18" charset="0"/>
                <a:cs typeface="Times New Roman" pitchFamily="18" charset="0"/>
              </a:rPr>
              <a:t>Melekessky District - administrative-territorial units and municipalities of the Ulyanovsk region of the Russian Federation. The largest area of ​​the area of ​​the square, founded in 1928, the district name comes from the river. Melekes.</a:t>
            </a:r>
          </a:p>
          <a:p>
            <a:pPr algn="just"/>
            <a:r>
              <a:rPr lang="ru-RU" sz="5000" dirty="0" smtClean="0">
                <a:latin typeface="Times New Roman" pitchFamily="18" charset="0"/>
                <a:cs typeface="Times New Roman" pitchFamily="18" charset="0"/>
              </a:rPr>
              <a:t>History Melekessky district originated in the second half </a:t>
            </a:r>
            <a:r>
              <a:rPr lang="ru-RU" sz="5000" dirty="0" err="1" smtClean="0">
                <a:latin typeface="Times New Roman" pitchFamily="18" charset="0"/>
                <a:cs typeface="Times New Roman" pitchFamily="18" charset="0"/>
              </a:rPr>
              <a:t>XVII</a:t>
            </a:r>
            <a:r>
              <a:rPr lang="ru-RU" sz="5000" dirty="0" smtClean="0">
                <a:latin typeface="Times New Roman" pitchFamily="18" charset="0"/>
                <a:cs typeface="Times New Roman" pitchFamily="18" charset="0"/>
              </a:rPr>
              <a:t> century, during the construction of </a:t>
            </a:r>
            <a:r>
              <a:rPr lang="ru-RU" sz="5000" dirty="0" err="1" smtClean="0">
                <a:latin typeface="Times New Roman" pitchFamily="18" charset="0"/>
                <a:cs typeface="Times New Roman" pitchFamily="18" charset="0"/>
              </a:rPr>
              <a:t>Zakamsk</a:t>
            </a:r>
            <a:r>
              <a:rPr lang="ru-RU" sz="5000" dirty="0" smtClean="0">
                <a:latin typeface="Times New Roman" pitchFamily="18" charset="0"/>
                <a:cs typeface="Times New Roman" pitchFamily="18" charset="0"/>
              </a:rPr>
              <a:t>reinforced strip. During this period, there are many settlements of these places.</a:t>
            </a:r>
          </a:p>
          <a:p>
            <a:pPr algn="just"/>
            <a:r>
              <a:rPr lang="ru-RU" sz="5000" dirty="0" smtClean="0">
                <a:latin typeface="Times New Roman" pitchFamily="18" charset="0"/>
                <a:cs typeface="Times New Roman" pitchFamily="18" charset="0"/>
              </a:rPr>
              <a:t>Active development Melekessky region began in the mid </a:t>
            </a:r>
            <a:r>
              <a:rPr lang="ru-RU" sz="5000" dirty="0" err="1" smtClean="0">
                <a:latin typeface="Times New Roman" pitchFamily="18" charset="0"/>
                <a:cs typeface="Times New Roman" pitchFamily="18" charset="0"/>
              </a:rPr>
              <a:t>XVIII</a:t>
            </a:r>
            <a:r>
              <a:rPr lang="ru-RU" sz="5000" dirty="0" smtClean="0">
                <a:latin typeface="Times New Roman" pitchFamily="18" charset="0"/>
                <a:cs typeface="Times New Roman" pitchFamily="18" charset="0"/>
              </a:rPr>
              <a:t> century. </a:t>
            </a:r>
            <a:r>
              <a:rPr lang="ru-RU" sz="5000" dirty="0" err="1" smtClean="0">
                <a:latin typeface="Times New Roman" pitchFamily="18" charset="0"/>
                <a:cs typeface="Times New Roman" pitchFamily="18" charset="0"/>
              </a:rPr>
              <a:t>Simbirskikh</a:t>
            </a:r>
            <a:r>
              <a:rPr lang="ru-RU" sz="5000" dirty="0" smtClean="0">
                <a:latin typeface="Times New Roman" pitchFamily="18" charset="0"/>
                <a:cs typeface="Times New Roman" pitchFamily="18" charset="0"/>
              </a:rPr>
              <a:t>merchants on the river Melekess almost one after the other, were built the distillery, which was carried out on a large scale bread wine and alcohol. The favorable position of the region ensures stable distribution as the primary products and waste products.</a:t>
            </a:r>
          </a:p>
          <a:p>
            <a:endParaRPr lang="ru-RU" sz="5500" dirty="0" smtClean="0">
              <a:latin typeface="Times New Roman" pitchFamily="18" charset="0"/>
              <a:cs typeface="Times New Roman" pitchFamily="18" charset="0"/>
            </a:endParaRPr>
          </a:p>
          <a:p>
            <a:endParaRPr lang="ru-RU" dirty="0"/>
          </a:p>
        </p:txBody>
      </p:sp>
      <p:pic>
        <p:nvPicPr>
          <p:cNvPr id="8" name="Рисунок 8" descr="ник.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29256" y="1071546"/>
            <a:ext cx="3500430" cy="5286412"/>
          </a:xfrm>
          <a:prstGeom prst="rect">
            <a:avLst/>
          </a:prstGeom>
          <a:noFill/>
          <a:ln w="9525">
            <a:noFill/>
            <a:miter lim="800000"/>
            <a:headEnd/>
            <a:tailEnd/>
          </a:ln>
        </p:spPr>
      </p:pic>
      <p:sp>
        <p:nvSpPr>
          <p:cNvPr id="9" name="Прямоугольник 8"/>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857232"/>
            <a:ext cx="5429288" cy="6000768"/>
          </a:xfrm>
        </p:spPr>
        <p:txBody>
          <a:bodyPr>
            <a:normAutofit fontScale="77500" lnSpcReduction="20000"/>
          </a:bodyPr>
          <a:lstStyle/>
          <a:p>
            <a:pPr algn="just"/>
            <a:r>
              <a:rPr lang="ru-RU" dirty="0" smtClean="0">
                <a:latin typeface="Times New Roman" pitchFamily="18" charset="0"/>
                <a:cs typeface="Times New Roman" pitchFamily="18" charset="0"/>
              </a:rPr>
              <a:t>Active development Melekessky region began in the mid </a:t>
            </a:r>
            <a:r>
              <a:rPr lang="ru-RU" dirty="0" err="1" smtClean="0">
                <a:latin typeface="Times New Roman" pitchFamily="18" charset="0"/>
                <a:cs typeface="Times New Roman" pitchFamily="18" charset="0"/>
              </a:rPr>
              <a:t>XVIII</a:t>
            </a:r>
            <a:r>
              <a:rPr lang="ru-RU" dirty="0" smtClean="0">
                <a:latin typeface="Times New Roman" pitchFamily="18" charset="0"/>
                <a:cs typeface="Times New Roman" pitchFamily="18" charset="0"/>
              </a:rPr>
              <a:t> century. </a:t>
            </a:r>
            <a:r>
              <a:rPr lang="ru-RU" dirty="0" err="1" smtClean="0">
                <a:latin typeface="Times New Roman" pitchFamily="18" charset="0"/>
                <a:cs typeface="Times New Roman" pitchFamily="18" charset="0"/>
              </a:rPr>
              <a:t>Simbirskikh</a:t>
            </a:r>
            <a:r>
              <a:rPr lang="ru-RU" dirty="0" smtClean="0">
                <a:latin typeface="Times New Roman" pitchFamily="18" charset="0"/>
                <a:cs typeface="Times New Roman" pitchFamily="18" charset="0"/>
              </a:rPr>
              <a:t>merchants on the river Melekess almost one after the other, were built the distillery, which was carried out on a large scale bread wine and alcohol. The favorable position of the region ensures stable distribution as the primary products and waste products.</a:t>
            </a:r>
          </a:p>
          <a:p>
            <a:pPr algn="just"/>
            <a:r>
              <a:rPr lang="ru-RU" dirty="0" smtClean="0">
                <a:latin typeface="Times New Roman" pitchFamily="18" charset="0"/>
                <a:cs typeface="Times New Roman" pitchFamily="18" charset="0"/>
              </a:rPr>
              <a:t>At the end </a:t>
            </a:r>
            <a:r>
              <a:rPr lang="ru-RU" dirty="0" err="1" smtClean="0">
                <a:latin typeface="Times New Roman" pitchFamily="18" charset="0"/>
                <a:cs typeface="Times New Roman" pitchFamily="18" charset="0"/>
              </a:rPr>
              <a:t>XIX</a:t>
            </a:r>
            <a:r>
              <a:rPr lang="ru-RU" dirty="0" smtClean="0">
                <a:latin typeface="Times New Roman" pitchFamily="18" charset="0"/>
                <a:cs typeface="Times New Roman" pitchFamily="18" charset="0"/>
              </a:rPr>
              <a:t>century began to appear and flour mill sector companies and by 1913 operated for 9 mills. In addition,</a:t>
            </a:r>
            <a:r>
              <a:rPr lang="ru-RU" dirty="0" err="1" smtClean="0">
                <a:latin typeface="Times New Roman" pitchFamily="18" charset="0"/>
                <a:cs typeface="Times New Roman" pitchFamily="18" charset="0"/>
              </a:rPr>
              <a:t>Melekessky</a:t>
            </a:r>
            <a:r>
              <a:rPr lang="ru-RU" dirty="0" smtClean="0">
                <a:latin typeface="Times New Roman" pitchFamily="18" charset="0"/>
                <a:cs typeface="Times New Roman" pitchFamily="18" charset="0"/>
              </a:rPr>
              <a:t>area were brewery developed timber processing and woodworking. They build schools, hospitals, churches, mosques.</a:t>
            </a:r>
          </a:p>
          <a:p>
            <a:pPr algn="just"/>
            <a:endParaRPr lang="ru-RU" dirty="0" smtClean="0">
              <a:latin typeface="Times New Roman" pitchFamily="18" charset="0"/>
              <a:cs typeface="Times New Roman" pitchFamily="18" charset="0"/>
            </a:endParaRPr>
          </a:p>
          <a:p>
            <a:endParaRPr lang="ru-RU" dirty="0"/>
          </a:p>
        </p:txBody>
      </p:sp>
      <p:pic>
        <p:nvPicPr>
          <p:cNvPr id="5" name="Рисунок 4" descr="купцы.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6446" y="4329092"/>
            <a:ext cx="3357554" cy="2528908"/>
          </a:xfrm>
          <a:prstGeom prst="rect">
            <a:avLst/>
          </a:prstGeom>
        </p:spPr>
      </p:pic>
      <p:pic>
        <p:nvPicPr>
          <p:cNvPr id="8" name="Рисунок 7" descr="12.jpg"/>
          <p:cNvPicPr>
            <a:picLocks noChangeAspect="1"/>
          </p:cNvPicPr>
          <p:nvPr/>
        </p:nvPicPr>
        <p:blipFill>
          <a:blip r:embed="rId3" cstate="email">
            <a:extLst>
              <a:ext uri="{28A0092B-C50C-407E-A947-70E740481C1C}">
                <a14:useLocalDpi xmlns:a14="http://schemas.microsoft.com/office/drawing/2010/main"/>
              </a:ext>
            </a:extLst>
          </a:blip>
          <a:srcRect r="15461"/>
          <a:stretch>
            <a:fillRect/>
          </a:stretch>
        </p:blipFill>
        <p:spPr>
          <a:xfrm>
            <a:off x="5786446" y="1000108"/>
            <a:ext cx="3357554" cy="2428892"/>
          </a:xfrm>
          <a:prstGeom prst="rect">
            <a:avLst/>
          </a:prstGeom>
        </p:spPr>
      </p:pic>
    </p:spTree>
  </p:cSld>
  <p:clrMapOvr>
    <a:masterClrMapping/>
  </p:clrMapOvr>
  <p:transition>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571480"/>
            <a:ext cx="8286808" cy="4500594"/>
          </a:xfrm>
        </p:spPr>
        <p:txBody>
          <a:bodyPr>
            <a:normAutofit fontScale="55000" lnSpcReduction="20000"/>
          </a:bodyPr>
          <a:lstStyle/>
          <a:p>
            <a:pPr algn="just"/>
            <a:r>
              <a:rPr lang="ru-RU" dirty="0" smtClean="0">
                <a:latin typeface="Times New Roman" pitchFamily="18" charset="0"/>
                <a:cs typeface="Times New Roman" pitchFamily="18" charset="0"/>
              </a:rPr>
              <a:t>1917 revolution in </a:t>
            </a:r>
            <a:r>
              <a:rPr lang="ru-RU" dirty="0" err="1" smtClean="0">
                <a:latin typeface="Times New Roman" pitchFamily="18" charset="0"/>
                <a:cs typeface="Times New Roman" pitchFamily="18" charset="0"/>
              </a:rPr>
              <a:t>Melekessky</a:t>
            </a:r>
            <a:r>
              <a:rPr lang="ru-RU" dirty="0" smtClean="0">
                <a:latin typeface="Times New Roman" pitchFamily="18" charset="0"/>
                <a:cs typeface="Times New Roman" pitchFamily="18" charset="0"/>
              </a:rPr>
              <a:t>District did not go for very long, almost to the beginning of World War II. Not bypassed Melekessky area and famine in 1921, the Volga region, in the district quickly moved away from him and began to develop new forces. Opened factories, production, collective and state farms.</a:t>
            </a:r>
          </a:p>
          <a:p>
            <a:pPr algn="just"/>
            <a:r>
              <a:rPr lang="ru-RU" dirty="0" smtClean="0">
                <a:latin typeface="Times New Roman" pitchFamily="18" charset="0"/>
                <a:cs typeface="Times New Roman" pitchFamily="18" charset="0"/>
              </a:rPr>
              <a:t>Do not stay in the area of ​​side during World War II, taking more than six thousand evacuees took Vitebsk hosiery knitting factory. All the production work on the needs of the front.</a:t>
            </a:r>
          </a:p>
          <a:p>
            <a:pPr algn="just"/>
            <a:r>
              <a:rPr lang="ru-RU" dirty="0" smtClean="0">
                <a:latin typeface="Times New Roman" pitchFamily="18" charset="0"/>
                <a:cs typeface="Times New Roman" pitchFamily="18" charset="0"/>
              </a:rPr>
              <a:t>After the war, in the middle </a:t>
            </a:r>
            <a:r>
              <a:rPr lang="ru-RU" dirty="0" err="1" smtClean="0">
                <a:latin typeface="Times New Roman" pitchFamily="18" charset="0"/>
                <a:cs typeface="Times New Roman" pitchFamily="18" charset="0"/>
              </a:rPr>
              <a:t>XX</a:t>
            </a:r>
            <a:r>
              <a:rPr lang="ru-RU" dirty="0" smtClean="0">
                <a:latin typeface="Times New Roman" pitchFamily="18" charset="0"/>
                <a:cs typeface="Times New Roman" pitchFamily="18" charset="0"/>
              </a:rPr>
              <a:t>century economy continues its rapid growth rate of the pre-war. Built: teleretranslyator,</a:t>
            </a:r>
            <a:r>
              <a:rPr lang="ru-RU" dirty="0" err="1" smtClean="0">
                <a:latin typeface="Times New Roman" pitchFamily="18" charset="0"/>
                <a:cs typeface="Times New Roman" pitchFamily="18" charset="0"/>
              </a:rPr>
              <a:t>Atomic Reactors</a:t>
            </a:r>
            <a:r>
              <a:rPr lang="ru-RU" dirty="0" smtClean="0">
                <a:latin typeface="Times New Roman" pitchFamily="18" charset="0"/>
                <a:cs typeface="Times New Roman" pitchFamily="18" charset="0"/>
              </a:rPr>
              <a:t>, Combine technical felts, </a:t>
            </a:r>
            <a:r>
              <a:rPr lang="ru-RU" dirty="0" err="1" smtClean="0">
                <a:latin typeface="Times New Roman" pitchFamily="18" charset="0"/>
                <a:cs typeface="Times New Roman" pitchFamily="18" charset="0"/>
              </a:rPr>
              <a:t>DAAZ</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MZKA</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Of great importance in the history of Melekessky </a:t>
            </a:r>
          </a:p>
          <a:p>
            <a:pPr>
              <a:buNone/>
            </a:pPr>
            <a:r>
              <a:rPr lang="ru-RU" dirty="0" smtClean="0">
                <a:latin typeface="Times New Roman" pitchFamily="18" charset="0"/>
                <a:cs typeface="Times New Roman" pitchFamily="18" charset="0"/>
              </a:rPr>
              <a:t>      Agricultural production area has</a:t>
            </a:r>
          </a:p>
          <a:p>
            <a:pPr>
              <a:buNone/>
            </a:pPr>
            <a:r>
              <a:rPr lang="ru-RU" dirty="0" smtClean="0">
                <a:latin typeface="Times New Roman" pitchFamily="18" charset="0"/>
                <a:cs typeface="Times New Roman" pitchFamily="18" charset="0"/>
              </a:rPr>
              <a:t>      named after NK cooperative Krupskaya. In 1983, the economy for the first time reached the yield - 30 quintals per hectare.</a:t>
            </a:r>
          </a:p>
          <a:p>
            <a:pPr>
              <a:buNone/>
            </a:pPr>
            <a:r>
              <a:rPr lang="ru-RU" dirty="0" smtClean="0">
                <a:latin typeface="Times New Roman" pitchFamily="18" charset="0"/>
                <a:cs typeface="Times New Roman" pitchFamily="18" charset="0"/>
              </a:rPr>
              <a:t>      There is an ongoing strengthening</a:t>
            </a:r>
          </a:p>
          <a:p>
            <a:pPr>
              <a:buNone/>
            </a:pPr>
            <a:r>
              <a:rPr lang="ru-RU" dirty="0" smtClean="0">
                <a:latin typeface="Times New Roman" pitchFamily="18" charset="0"/>
                <a:cs typeface="Times New Roman" pitchFamily="18" charset="0"/>
              </a:rPr>
              <a:t>       material and technical base</a:t>
            </a:r>
          </a:p>
          <a:p>
            <a:pPr>
              <a:buNone/>
            </a:pP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4" name="Рисунок 3" descr="0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84099" y="4230141"/>
            <a:ext cx="4317057" cy="2543693"/>
          </a:xfrm>
          <a:prstGeom prst="rect">
            <a:avLst/>
          </a:prstGeom>
        </p:spPr>
      </p:pic>
    </p:spTree>
  </p:cSld>
  <p:clrMapOvr>
    <a:masterClrMapping/>
  </p:clrMapOvr>
  <p:transition>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sz="3600" b="1" dirty="0" smtClean="0">
                <a:latin typeface="Times New Roman" pitchFamily="18" charset="0"/>
                <a:cs typeface="Times New Roman" pitchFamily="18" charset="0"/>
              </a:rPr>
              <a:t>Administrative division</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3143240" y="1571612"/>
            <a:ext cx="5686436" cy="5072098"/>
          </a:xfrm>
        </p:spPr>
        <p:txBody>
          <a:bodyPr>
            <a:normAutofit fontScale="62500" lnSpcReduction="20000"/>
          </a:bodyPr>
          <a:lstStyle/>
          <a:p>
            <a:pPr algn="just"/>
            <a:r>
              <a:rPr lang="ru-RU" sz="3100" dirty="0" smtClean="0">
                <a:latin typeface="Times New Roman" pitchFamily="18" charset="0"/>
                <a:cs typeface="Times New Roman" pitchFamily="18" charset="0"/>
              </a:rPr>
              <a:t>Melekessky district includes six rural settlements: </a:t>
            </a:r>
            <a:r>
              <a:rPr lang="ru-RU" sz="3100" dirty="0" err="1" smtClean="0">
                <a:latin typeface="Times New Roman" pitchFamily="18" charset="0"/>
                <a:cs typeface="Times New Roman" pitchFamily="18" charset="0"/>
              </a:rPr>
              <a:t>Novoselkinskoe</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Lebyazhye</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Nikolocheremshanskoe</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Riasanovsky</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Starosahchinskoe</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Tiinskoe</a:t>
            </a:r>
            <a:r>
              <a:rPr lang="ru-RU" sz="3100" dirty="0" smtClean="0">
                <a:latin typeface="Times New Roman" pitchFamily="18" charset="0"/>
                <a:cs typeface="Times New Roman" pitchFamily="18" charset="0"/>
              </a:rPr>
              <a:t> and two urban settlements: </a:t>
            </a:r>
            <a:r>
              <a:rPr lang="ru-RU" sz="3100" dirty="0" err="1" smtClean="0">
                <a:latin typeface="Times New Roman" pitchFamily="18" charset="0"/>
                <a:cs typeface="Times New Roman" pitchFamily="18" charset="0"/>
              </a:rPr>
              <a:t>Mullovskoe</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Novomaynskoe</a:t>
            </a:r>
            <a:r>
              <a:rPr lang="ru-RU" sz="3100" dirty="0" smtClean="0">
                <a:latin typeface="Times New Roman" pitchFamily="18" charset="0"/>
                <a:cs typeface="Times New Roman" pitchFamily="18" charset="0"/>
              </a:rPr>
              <a:t>.</a:t>
            </a:r>
          </a:p>
          <a:p>
            <a:pPr algn="just"/>
            <a:endParaRPr lang="ru-RU" sz="2900" dirty="0" smtClean="0">
              <a:latin typeface="Times New Roman" pitchFamily="18" charset="0"/>
              <a:cs typeface="Times New Roman" pitchFamily="18" charset="0"/>
            </a:endParaRPr>
          </a:p>
          <a:p>
            <a:pPr algn="just"/>
            <a:r>
              <a:rPr lang="ru-RU" sz="2900" dirty="0" smtClean="0">
                <a:latin typeface="Times New Roman" pitchFamily="18" charset="0"/>
                <a:cs typeface="Times New Roman" pitchFamily="18" charset="0"/>
              </a:rPr>
              <a:t>The area is located on the left bank of the Ulyanovsk region. In the north-west it is bordered by</a:t>
            </a:r>
            <a:r>
              <a:rPr lang="ru-RU" sz="2900" dirty="0" err="1" smtClean="0">
                <a:latin typeface="Times New Roman" pitchFamily="18" charset="0"/>
                <a:cs typeface="Times New Roman" pitchFamily="18" charset="0"/>
              </a:rPr>
              <a:t>Staromaynskim</a:t>
            </a:r>
            <a:r>
              <a:rPr lang="ru-RU" sz="2900" dirty="0" smtClean="0">
                <a:latin typeface="Times New Roman" pitchFamily="18" charset="0"/>
                <a:cs typeface="Times New Roman" pitchFamily="18" charset="0"/>
              </a:rPr>
              <a:t> district, in the west - </a:t>
            </a:r>
            <a:r>
              <a:rPr lang="ru-RU" sz="2900" dirty="0" err="1" smtClean="0">
                <a:latin typeface="Times New Roman" pitchFamily="18" charset="0"/>
                <a:cs typeface="Times New Roman" pitchFamily="18" charset="0"/>
              </a:rPr>
              <a:t>Cherdaklinsky</a:t>
            </a:r>
            <a:r>
              <a:rPr lang="ru-RU" sz="2900" dirty="0" smtClean="0">
                <a:latin typeface="Times New Roman" pitchFamily="18" charset="0"/>
                <a:cs typeface="Times New Roman" pitchFamily="18" charset="0"/>
              </a:rPr>
              <a:t> district, in the east - </a:t>
            </a:r>
            <a:r>
              <a:rPr lang="ru-RU" sz="2900" dirty="0" err="1" smtClean="0">
                <a:latin typeface="Times New Roman" pitchFamily="18" charset="0"/>
                <a:cs typeface="Times New Roman" pitchFamily="18" charset="0"/>
              </a:rPr>
              <a:t>Novomalyklinsky</a:t>
            </a:r>
            <a:r>
              <a:rPr lang="ru-RU" sz="2900" dirty="0" smtClean="0">
                <a:latin typeface="Times New Roman" pitchFamily="18" charset="0"/>
                <a:cs typeface="Times New Roman" pitchFamily="18" charset="0"/>
              </a:rPr>
              <a:t> district of the Ulyanovsk region.</a:t>
            </a:r>
          </a:p>
          <a:p>
            <a:pPr algn="just"/>
            <a:endParaRPr lang="ru-RU" sz="3100" dirty="0" smtClean="0">
              <a:latin typeface="Times New Roman" pitchFamily="18" charset="0"/>
              <a:cs typeface="Times New Roman" pitchFamily="18" charset="0"/>
            </a:endParaRPr>
          </a:p>
          <a:p>
            <a:pPr algn="just"/>
            <a:r>
              <a:rPr lang="ru-RU" sz="3100" dirty="0" smtClean="0">
                <a:latin typeface="Times New Roman" pitchFamily="18" charset="0"/>
                <a:cs typeface="Times New Roman" pitchFamily="18" charset="0"/>
              </a:rPr>
              <a:t>Neighborhood - is 347.2 thousand hectares of land, 464 km.. the total length of rural roads, 24 school routes, well-developed social infrastructure: schools, kindergartens, hospitals,</a:t>
            </a:r>
            <a:r>
              <a:rPr lang="ru-RU" sz="3100" dirty="0" err="1" smtClean="0">
                <a:latin typeface="Times New Roman" pitchFamily="18" charset="0"/>
                <a:cs typeface="Times New Roman" pitchFamily="18" charset="0"/>
              </a:rPr>
              <a:t>FAPs</a:t>
            </a:r>
            <a:r>
              <a:rPr lang="ru-RU" sz="3100" dirty="0" smtClean="0">
                <a:latin typeface="Times New Roman" pitchFamily="18" charset="0"/>
                <a:cs typeface="Times New Roman" pitchFamily="18" charset="0"/>
              </a:rPr>
              <a:t>, Clubs, libraries, art schools and art groups.</a:t>
            </a:r>
          </a:p>
          <a:p>
            <a:pPr algn="just"/>
            <a:endParaRPr lang="ru-RU" sz="3100" dirty="0" smtClean="0">
              <a:latin typeface="Times New Roman" pitchFamily="18" charset="0"/>
              <a:cs typeface="Times New Roman" pitchFamily="18" charset="0"/>
            </a:endParaRPr>
          </a:p>
          <a:p>
            <a:endParaRPr lang="ru-RU" dirty="0"/>
          </a:p>
        </p:txBody>
      </p:sp>
      <p:pic>
        <p:nvPicPr>
          <p:cNvPr id="4" name="Picture 2" descr="D:\Рабочий стол\0003-002-Kriterii-dlja-formirovanija-promyshlennoj-zony.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00174"/>
            <a:ext cx="3286148" cy="4728106"/>
          </a:xfrm>
          <a:prstGeom prst="rect">
            <a:avLst/>
          </a:prstGeom>
          <a:noFill/>
          <a:ln w="9525">
            <a:noFill/>
            <a:miter lim="800000"/>
            <a:headEnd/>
            <a:tailEnd/>
          </a:ln>
        </p:spPr>
      </p:pic>
      <p:sp>
        <p:nvSpPr>
          <p:cNvPr id="6" name="Прямоугольник 5"/>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4786314" y="0"/>
            <a:ext cx="4040188" cy="639762"/>
          </a:xfrm>
        </p:spPr>
        <p:txBody>
          <a:bodyPr/>
          <a:lstStyle/>
          <a:p>
            <a:pPr algn="ctr"/>
            <a:r>
              <a:rPr lang="ru-RU" dirty="0" smtClean="0">
                <a:latin typeface="Times New Roman" pitchFamily="18" charset="0"/>
                <a:cs typeface="Times New Roman" pitchFamily="18" charset="0"/>
              </a:rPr>
              <a:t>Population </a:t>
            </a:r>
            <a:endParaRPr lang="ru-RU" dirty="0">
              <a:latin typeface="Times New Roman" pitchFamily="18" charset="0"/>
              <a:cs typeface="Times New Roman" pitchFamily="18" charset="0"/>
            </a:endParaRPr>
          </a:p>
        </p:txBody>
      </p:sp>
      <p:sp>
        <p:nvSpPr>
          <p:cNvPr id="6" name="Содержимое 5"/>
          <p:cNvSpPr>
            <a:spLocks noGrp="1"/>
          </p:cNvSpPr>
          <p:nvPr>
            <p:ph sz="half" idx="2"/>
          </p:nvPr>
        </p:nvSpPr>
        <p:spPr>
          <a:xfrm>
            <a:off x="4786314" y="642918"/>
            <a:ext cx="4040188" cy="3254389"/>
          </a:xfrm>
        </p:spPr>
        <p:txBody>
          <a:bodyPr>
            <a:normAutofit lnSpcReduction="10000"/>
          </a:bodyPr>
          <a:lstStyle/>
          <a:p>
            <a:pPr algn="just"/>
            <a:r>
              <a:rPr lang="ru-RU" dirty="0" smtClean="0">
                <a:latin typeface="Times New Roman" pitchFamily="18" charset="0"/>
                <a:cs typeface="Times New Roman" pitchFamily="18" charset="0"/>
              </a:rPr>
              <a:t>Population Melekessky District - 34684 people (2017). - 60% of Russian; 19% Tatar; 13% Chuvashes; 4% is Mordvinians; 4% other nationalities (Ukrainian, Chechens, Roma, Armenian and others).</a:t>
            </a:r>
          </a:p>
          <a:p>
            <a:endParaRPr lang="ru-RU" dirty="0"/>
          </a:p>
        </p:txBody>
      </p:sp>
      <p:sp>
        <p:nvSpPr>
          <p:cNvPr id="7" name="Текст 6"/>
          <p:cNvSpPr>
            <a:spLocks noGrp="1"/>
          </p:cNvSpPr>
          <p:nvPr>
            <p:ph type="body" sz="quarter" idx="3"/>
          </p:nvPr>
        </p:nvSpPr>
        <p:spPr>
          <a:xfrm>
            <a:off x="642910" y="0"/>
            <a:ext cx="4041775" cy="639762"/>
          </a:xfrm>
        </p:spPr>
        <p:txBody>
          <a:bodyPr/>
          <a:lstStyle/>
          <a:p>
            <a:pPr algn="ctr"/>
            <a:r>
              <a:rPr lang="ru-RU" dirty="0" smtClean="0">
                <a:latin typeface="Times New Roman" pitchFamily="18" charset="0"/>
                <a:cs typeface="Times New Roman" pitchFamily="18" charset="0"/>
              </a:rPr>
              <a:t>Climate</a:t>
            </a:r>
            <a:endParaRPr lang="ru-RU" dirty="0">
              <a:latin typeface="Times New Roman" pitchFamily="18" charset="0"/>
              <a:cs typeface="Times New Roman" pitchFamily="18" charset="0"/>
            </a:endParaRPr>
          </a:p>
        </p:txBody>
      </p:sp>
      <p:sp>
        <p:nvSpPr>
          <p:cNvPr id="8" name="Содержимое 7"/>
          <p:cNvSpPr>
            <a:spLocks noGrp="1"/>
          </p:cNvSpPr>
          <p:nvPr>
            <p:ph sz="quarter" idx="4"/>
          </p:nvPr>
        </p:nvSpPr>
        <p:spPr>
          <a:xfrm>
            <a:off x="357158" y="714356"/>
            <a:ext cx="4041775" cy="3951288"/>
          </a:xfrm>
        </p:spPr>
        <p:txBody>
          <a:bodyPr>
            <a:normAutofit fontScale="92500" lnSpcReduction="20000"/>
          </a:bodyPr>
          <a:lstStyle/>
          <a:p>
            <a:pPr algn="just"/>
            <a:r>
              <a:rPr lang="ru-RU" dirty="0" smtClean="0">
                <a:latin typeface="Times New Roman" pitchFamily="18" charset="0"/>
                <a:cs typeface="Times New Roman" pitchFamily="18" charset="0"/>
              </a:rPr>
              <a:t>The climate in </a:t>
            </a:r>
            <a:r>
              <a:rPr lang="ru-RU" dirty="0" err="1" smtClean="0">
                <a:latin typeface="Times New Roman" pitchFamily="18" charset="0"/>
                <a:cs typeface="Times New Roman" pitchFamily="18" charset="0"/>
              </a:rPr>
              <a:t>Melekessky</a:t>
            </a:r>
            <a:r>
              <a:rPr lang="ru-RU" dirty="0" smtClean="0">
                <a:latin typeface="Times New Roman" pitchFamily="18" charset="0"/>
                <a:cs typeface="Times New Roman" pitchFamily="18" charset="0"/>
              </a:rPr>
              <a:t>is temperate continental. The average January temperature is about -13 degrees, in July - +19 degrees. However, there are exceptions, when the temperature in winter can drop to - 40 degrees, 39 degrees - in July. Most of the rainfall occurs between April and October. Around 30% of precipitation falls in November-March.</a:t>
            </a:r>
          </a:p>
          <a:p>
            <a:endParaRPr lang="ru-RU" dirty="0"/>
          </a:p>
        </p:txBody>
      </p:sp>
      <p:pic>
        <p:nvPicPr>
          <p:cNvPr id="9" name="Объект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786" y="4714884"/>
            <a:ext cx="3357586" cy="1928826"/>
          </a:xfrm>
          <a:prstGeom prst="rect">
            <a:avLst/>
          </a:prstGeom>
        </p:spPr>
      </p:pic>
      <p:sp>
        <p:nvSpPr>
          <p:cNvPr id="10" name="Прямоугольник 9"/>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descr="10.jpg"/>
          <p:cNvPicPr>
            <a:picLocks noChangeAspect="1"/>
          </p:cNvPicPr>
          <p:nvPr/>
        </p:nvPicPr>
        <p:blipFill>
          <a:blip r:embed="rId3" cstate="email">
            <a:extLst>
              <a:ext uri="{28A0092B-C50C-407E-A947-70E740481C1C}">
                <a14:useLocalDpi xmlns:a14="http://schemas.microsoft.com/office/drawing/2010/main"/>
              </a:ext>
            </a:extLst>
          </a:blip>
          <a:srcRect l="16702"/>
          <a:stretch>
            <a:fillRect/>
          </a:stretch>
        </p:blipFill>
        <p:spPr>
          <a:xfrm>
            <a:off x="5214942" y="4000504"/>
            <a:ext cx="3484823" cy="2571769"/>
          </a:xfrm>
          <a:prstGeom prst="rect">
            <a:avLst/>
          </a:prstGeom>
        </p:spPr>
      </p:pic>
    </p:spTree>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Autofit/>
          </a:bodyPr>
          <a:lstStyle/>
          <a:p>
            <a:r>
              <a:rPr lang="ru-RU" sz="4000" b="1" dirty="0" smtClean="0">
                <a:latin typeface="Times New Roman" pitchFamily="18" charset="0"/>
                <a:cs typeface="Times New Roman" pitchFamily="18" charset="0"/>
              </a:rPr>
              <a:t>Education</a:t>
            </a:r>
            <a:endParaRPr lang="ru-RU" sz="4000" b="1" dirty="0">
              <a:latin typeface="Times New Roman" pitchFamily="18" charset="0"/>
              <a:cs typeface="Times New Roman" pitchFamily="18" charset="0"/>
            </a:endParaRPr>
          </a:p>
        </p:txBody>
      </p:sp>
      <p:sp>
        <p:nvSpPr>
          <p:cNvPr id="3" name="Текст 2"/>
          <p:cNvSpPr>
            <a:spLocks noGrp="1"/>
          </p:cNvSpPr>
          <p:nvPr>
            <p:ph type="body" idx="1"/>
          </p:nvPr>
        </p:nvSpPr>
        <p:spPr>
          <a:xfrm>
            <a:off x="457200" y="1071546"/>
            <a:ext cx="4040188" cy="3000395"/>
          </a:xfrm>
        </p:spPr>
        <p:txBody>
          <a:bodyPr>
            <a:normAutofit/>
          </a:bodyPr>
          <a:lstStyle/>
          <a:p>
            <a:pPr algn="just"/>
            <a:r>
              <a:rPr lang="ru-RU" sz="1900" b="0" dirty="0" smtClean="0">
                <a:latin typeface="Times New Roman" pitchFamily="18" charset="0"/>
                <a:cs typeface="Times New Roman" pitchFamily="18" charset="0"/>
              </a:rPr>
              <a:t>On the territory of Melekessky district there are 22 municipal educational institutions, including schools and </a:t>
            </a:r>
            <a:r>
              <a:rPr lang="ru-RU" sz="1900" b="0" dirty="0" err="1" smtClean="0">
                <a:latin typeface="Times New Roman" pitchFamily="18" charset="0"/>
                <a:cs typeface="Times New Roman" pitchFamily="18" charset="0"/>
              </a:rPr>
              <a:t>OGBPOU</a:t>
            </a:r>
            <a:r>
              <a:rPr lang="ru-RU" sz="1900" b="0" dirty="0" smtClean="0">
                <a:latin typeface="Times New Roman" pitchFamily="18" charset="0"/>
                <a:cs typeface="Times New Roman" pitchFamily="18" charset="0"/>
              </a:rPr>
              <a:t> "Riasanovsky Agricultural College", 15 pre-school educational institutions.</a:t>
            </a:r>
          </a:p>
          <a:p>
            <a:endParaRPr lang="ru-RU" dirty="0"/>
          </a:p>
        </p:txBody>
      </p:sp>
      <p:pic>
        <p:nvPicPr>
          <p:cNvPr id="7" name="Содержимое 6" descr="рязаново.JPG"/>
          <p:cNvPicPr>
            <a:picLocks noGrp="1" noChangeAspect="1"/>
          </p:cNvPicPr>
          <p:nvPr>
            <p:ph sz="half" idx="2"/>
          </p:nvPr>
        </p:nvPicPr>
        <p:blipFill>
          <a:blip r:embed="rId2"/>
          <a:stretch>
            <a:fillRect/>
          </a:stretch>
        </p:blipFill>
        <p:spPr>
          <a:xfrm>
            <a:off x="428596" y="4143380"/>
            <a:ext cx="4040188" cy="2428892"/>
          </a:xfrm>
        </p:spPr>
      </p:pic>
      <p:sp>
        <p:nvSpPr>
          <p:cNvPr id="8" name="Прямоугольник 7"/>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7" name="Picture 3" descr="C:\Users\Специалист\Desktop\18 мая 2018\ддет сад.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628" y="1643050"/>
            <a:ext cx="3857623" cy="2357455"/>
          </a:xfrm>
          <a:prstGeom prst="rect">
            <a:avLst/>
          </a:prstGeom>
          <a:noFill/>
        </p:spPr>
      </p:pic>
      <p:pic>
        <p:nvPicPr>
          <p:cNvPr id="15" name="Рисунок 14" descr="909.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0628" y="4168371"/>
            <a:ext cx="3857652" cy="2403901"/>
          </a:xfrm>
          <a:prstGeom prst="rect">
            <a:avLst/>
          </a:prstGeom>
        </p:spPr>
      </p:pic>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fontScale="90000"/>
          </a:bodyPr>
          <a:lstStyle/>
          <a:p>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AT </a:t>
            </a:r>
            <a:r>
              <a:rPr lang="ru-RU" sz="2200" b="1" dirty="0" err="1" smtClean="0">
                <a:latin typeface="Times New Roman" pitchFamily="18" charset="0"/>
                <a:cs typeface="Times New Roman" pitchFamily="18" charset="0"/>
              </a:rPr>
              <a:t>Melekessky</a:t>
            </a:r>
            <a:r>
              <a:rPr lang="ru-RU" sz="2200" b="1" dirty="0" smtClean="0">
                <a:latin typeface="Times New Roman" pitchFamily="18" charset="0"/>
                <a:cs typeface="Times New Roman" pitchFamily="18" charset="0"/>
              </a:rPr>
              <a:t> area 7 nature monuments 91 waterbody 3 river reservoir 1, 20, lakes, ponds 47, 11 of springs.</a:t>
            </a:r>
            <a:r>
              <a:rPr lang="ru-RU" dirty="0" smtClean="0"/>
              <a:t/>
            </a:r>
            <a:br>
              <a:rPr lang="ru-RU" dirty="0" smtClean="0"/>
            </a:br>
            <a:endParaRPr lang="ru-RU" dirty="0"/>
          </a:p>
        </p:txBody>
      </p:sp>
      <p:sp>
        <p:nvSpPr>
          <p:cNvPr id="4" name="Текст 3"/>
          <p:cNvSpPr>
            <a:spLocks noGrp="1"/>
          </p:cNvSpPr>
          <p:nvPr>
            <p:ph type="body" idx="1"/>
          </p:nvPr>
        </p:nvSpPr>
        <p:spPr>
          <a:xfrm>
            <a:off x="2571736" y="714356"/>
            <a:ext cx="4040188" cy="357190"/>
          </a:xfrm>
        </p:spPr>
        <p:txBody>
          <a:bodyPr>
            <a:normAutofit fontScale="92500" lnSpcReduction="10000"/>
          </a:bodyPr>
          <a:lstStyle/>
          <a:p>
            <a:pPr algn="ctr"/>
            <a:r>
              <a:rPr lang="ru-RU" sz="2000" dirty="0" smtClean="0">
                <a:latin typeface="Times New Roman" pitchFamily="18" charset="0"/>
                <a:cs typeface="Times New Roman" pitchFamily="18" charset="0"/>
              </a:rPr>
              <a:t>nature monuments</a:t>
            </a:r>
            <a:endParaRPr lang="ru-RU" sz="2000" dirty="0">
              <a:latin typeface="Times New Roman" pitchFamily="18" charset="0"/>
              <a:cs typeface="Times New Roman" pitchFamily="18" charset="0"/>
            </a:endParaRPr>
          </a:p>
        </p:txBody>
      </p:sp>
      <p:sp>
        <p:nvSpPr>
          <p:cNvPr id="5" name="Содержимое 4"/>
          <p:cNvSpPr>
            <a:spLocks noGrp="1"/>
          </p:cNvSpPr>
          <p:nvPr>
            <p:ph sz="half" idx="2"/>
          </p:nvPr>
        </p:nvSpPr>
        <p:spPr>
          <a:xfrm>
            <a:off x="285720" y="1071546"/>
            <a:ext cx="4283106" cy="3643338"/>
          </a:xfrm>
        </p:spPr>
        <p:txBody>
          <a:bodyPr>
            <a:noAutofit/>
          </a:bodyPr>
          <a:lstStyle/>
          <a:p>
            <a:pPr algn="ctr">
              <a:buNone/>
            </a:pPr>
            <a:r>
              <a:rPr lang="ru-RU" sz="1600" b="1" dirty="0" smtClean="0">
                <a:latin typeface="Times New Roman" pitchFamily="18" charset="0"/>
                <a:cs typeface="Times New Roman" pitchFamily="18" charset="0"/>
              </a:rPr>
              <a:t>Fake relic forests with. Nikolskoye-na-Cheremshan</a:t>
            </a:r>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Fake relic forests are recognized, they are to the east of s. </a:t>
            </a:r>
            <a:r>
              <a:rPr lang="ru-RU" sz="1600" dirty="0" err="1" smtClean="0">
                <a:latin typeface="Times New Roman" pitchFamily="18" charset="0"/>
                <a:cs typeface="Times New Roman" pitchFamily="18" charset="0"/>
              </a:rPr>
              <a:t>Eryklinsk</a:t>
            </a:r>
            <a:r>
              <a:rPr lang="ru-RU" sz="1600" dirty="0" smtClean="0">
                <a:latin typeface="Times New Roman" pitchFamily="18" charset="0"/>
                <a:cs typeface="Times New Roman" pitchFamily="18" charset="0"/>
              </a:rPr>
              <a:t>and relate to Nikolsky forestry. One quarter of the forest area was approved as a natural monument.</a:t>
            </a:r>
          </a:p>
          <a:p>
            <a:pPr algn="just"/>
            <a:r>
              <a:rPr lang="ru-RU" sz="1600" dirty="0" smtClean="0">
                <a:latin typeface="Times New Roman" pitchFamily="18" charset="0"/>
                <a:cs typeface="Times New Roman" pitchFamily="18" charset="0"/>
              </a:rPr>
              <a:t>The stand forms tillet height of 18-20 m, the average diameter of the barrel reaches limes 20-24 cm or more. Age linden - at least 80-100 years. Linden tree layer height 25-27 m, but not necessarily a small presence of the oak and maple, elm singly.</a:t>
            </a:r>
          </a:p>
          <a:p>
            <a:pPr algn="just"/>
            <a:endParaRPr lang="ru-RU" sz="1600" dirty="0">
              <a:latin typeface="Times New Roman" pitchFamily="18" charset="0"/>
              <a:cs typeface="Times New Roman" pitchFamily="18" charset="0"/>
            </a:endParaRPr>
          </a:p>
        </p:txBody>
      </p:sp>
      <p:sp>
        <p:nvSpPr>
          <p:cNvPr id="7" name="Содержимое 6"/>
          <p:cNvSpPr>
            <a:spLocks noGrp="1"/>
          </p:cNvSpPr>
          <p:nvPr>
            <p:ph sz="quarter" idx="4"/>
          </p:nvPr>
        </p:nvSpPr>
        <p:spPr>
          <a:xfrm>
            <a:off x="4714876" y="1071546"/>
            <a:ext cx="4041775" cy="5143536"/>
          </a:xfrm>
        </p:spPr>
        <p:txBody>
          <a:bodyPr>
            <a:noAutofit/>
          </a:bodyPr>
          <a:lstStyle/>
          <a:p>
            <a:pPr algn="ctr">
              <a:buNone/>
            </a:pPr>
            <a:r>
              <a:rPr lang="ru-RU" sz="1600" b="1" dirty="0" smtClean="0">
                <a:latin typeface="Times New Roman" pitchFamily="18" charset="0"/>
                <a:cs typeface="Times New Roman" pitchFamily="18" charset="0"/>
              </a:rPr>
              <a:t> "Borok Island" (Krasnoyarsk)</a:t>
            </a:r>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The island is located on the </a:t>
            </a:r>
            <a:r>
              <a:rPr lang="ru-RU" sz="1600" dirty="0" err="1" smtClean="0">
                <a:latin typeface="Times New Roman" pitchFamily="18" charset="0"/>
                <a:cs typeface="Times New Roman" pitchFamily="18" charset="0"/>
              </a:rPr>
              <a:t>Cheremshansky</a:t>
            </a:r>
            <a:r>
              <a:rPr lang="ru-RU" sz="1600" dirty="0" smtClean="0">
                <a:latin typeface="Times New Roman" pitchFamily="18" charset="0"/>
                <a:cs typeface="Times New Roman" pitchFamily="18" charset="0"/>
              </a:rPr>
              <a:t>Reach the Kuibyshev Reservoir 4 km south of the village of Nikolskoye-na-Cheremshan. The island area of ​​19 hectares.</a:t>
            </a:r>
          </a:p>
          <a:p>
            <a:pPr algn="just"/>
            <a:r>
              <a:rPr lang="ru-RU" sz="1600" dirty="0" smtClean="0">
                <a:latin typeface="Times New Roman" pitchFamily="18" charset="0"/>
                <a:cs typeface="Times New Roman" pitchFamily="18" charset="0"/>
              </a:rPr>
              <a:t>There is heron breeding colony (the second largest in the Middle Volga).</a:t>
            </a:r>
          </a:p>
          <a:p>
            <a:pPr algn="just"/>
            <a:r>
              <a:rPr lang="ru-RU" sz="1600" dirty="0" smtClean="0">
                <a:latin typeface="Times New Roman" pitchFamily="18" charset="0"/>
                <a:cs typeface="Times New Roman" pitchFamily="18" charset="0"/>
              </a:rPr>
              <a:t>On the island are marked: a pair of black kites and Hobby. In the middle of the island to the large pines found a nest</a:t>
            </a:r>
            <a:r>
              <a:rPr lang="ru-RU" sz="1600" dirty="0" err="1" smtClean="0">
                <a:latin typeface="Times New Roman" pitchFamily="18" charset="0"/>
                <a:cs typeface="Times New Roman" pitchFamily="18" charset="0"/>
              </a:rPr>
              <a:t>white-tailed eagle</a:t>
            </a:r>
            <a:r>
              <a:rPr lang="ru-RU" sz="1600" dirty="0" smtClean="0">
                <a:latin typeface="Times New Roman" pitchFamily="18" charset="0"/>
                <a:cs typeface="Times New Roman" pitchFamily="18" charset="0"/>
              </a:rPr>
              <a:t>. On the island are met: wood pigeon, coast swallow lesser whitethroat, finch. Around the island marked 6 black-headed gull, some silver, mew gulls frequent lake gull and common tern.</a:t>
            </a:r>
            <a:r>
              <a:rPr lang="ru-RU" sz="1600" dirty="0" err="1" smtClean="0">
                <a:latin typeface="Times New Roman" pitchFamily="18" charset="0"/>
                <a:cs typeface="Times New Roman" pitchFamily="18" charset="0"/>
              </a:rPr>
              <a:t>Erne</a:t>
            </a:r>
            <a:r>
              <a:rPr lang="ru-RU" sz="1600" dirty="0" smtClean="0">
                <a:latin typeface="Times New Roman" pitchFamily="18" charset="0"/>
                <a:cs typeface="Times New Roman" pitchFamily="18" charset="0"/>
              </a:rPr>
              <a:t> Black-headed Gull and included in the Red Book of Russia. </a:t>
            </a:r>
          </a:p>
          <a:p>
            <a:pPr>
              <a:buNone/>
            </a:pP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pic>
        <p:nvPicPr>
          <p:cNvPr id="8" name="Рисунок 7" descr="борок.jpg"/>
          <p:cNvPicPr/>
          <p:nvPr/>
        </p:nvPicPr>
        <p:blipFill>
          <a:blip r:embed="rId2" cstate="email">
            <a:extLst>
              <a:ext uri="{28A0092B-C50C-407E-A947-70E740481C1C}">
                <a14:useLocalDpi xmlns:a14="http://schemas.microsoft.com/office/drawing/2010/main"/>
              </a:ext>
            </a:extLst>
          </a:blip>
          <a:stretch>
            <a:fillRect/>
          </a:stretch>
        </p:blipFill>
        <p:spPr>
          <a:xfrm>
            <a:off x="642910" y="4643446"/>
            <a:ext cx="3857652" cy="2071702"/>
          </a:xfrm>
          <a:prstGeom prst="rect">
            <a:avLst/>
          </a:prstGeom>
        </p:spPr>
      </p:pic>
      <p:sp>
        <p:nvSpPr>
          <p:cNvPr id="9" name="Прямоугольник 8"/>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r>
              <a:rPr lang="ru-RU" sz="2900" b="1" dirty="0" smtClean="0">
                <a:latin typeface="Times New Roman" pitchFamily="18" charset="0"/>
                <a:cs typeface="Times New Roman" pitchFamily="18" charset="0"/>
              </a:rPr>
              <a:t/>
            </a:r>
            <a:br>
              <a:rPr lang="ru-RU" sz="29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Monuments of cultural heritage</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AT </a:t>
            </a:r>
            <a:r>
              <a:rPr lang="ru-RU" sz="2000" b="1" dirty="0" err="1" smtClean="0">
                <a:latin typeface="Times New Roman" pitchFamily="18" charset="0"/>
                <a:cs typeface="Times New Roman" pitchFamily="18" charset="0"/>
              </a:rPr>
              <a:t>Melekessky</a:t>
            </a:r>
            <a:r>
              <a:rPr lang="ru-RU" sz="2000" b="1" dirty="0" smtClean="0">
                <a:latin typeface="Times New Roman" pitchFamily="18" charset="0"/>
                <a:cs typeface="Times New Roman" pitchFamily="18" charset="0"/>
              </a:rPr>
              <a:t> the area is 56 monuments of cultural heritage</a:t>
            </a:r>
            <a:r>
              <a:rPr lang="ru-RU" dirty="0" smtClean="0"/>
              <a:t/>
            </a:r>
            <a:br>
              <a:rPr lang="ru-RU" dirty="0" smtClean="0"/>
            </a:br>
            <a:endParaRPr lang="ru-RU" dirty="0"/>
          </a:p>
        </p:txBody>
      </p:sp>
      <p:sp>
        <p:nvSpPr>
          <p:cNvPr id="4" name="Содержимое 3"/>
          <p:cNvSpPr>
            <a:spLocks noGrp="1"/>
          </p:cNvSpPr>
          <p:nvPr>
            <p:ph sz="half" idx="1"/>
          </p:nvPr>
        </p:nvSpPr>
        <p:spPr>
          <a:xfrm>
            <a:off x="214282" y="785794"/>
            <a:ext cx="4281518" cy="3571899"/>
          </a:xfrm>
        </p:spPr>
        <p:txBody>
          <a:bodyPr>
            <a:normAutofit fontScale="62500" lnSpcReduction="20000"/>
          </a:bodyPr>
          <a:lstStyle/>
          <a:p>
            <a:pPr algn="ctr">
              <a:buNone/>
            </a:pPr>
            <a:r>
              <a:rPr lang="ru-RU" sz="2900" b="1" dirty="0" smtClean="0">
                <a:latin typeface="Times New Roman" pitchFamily="18" charset="0"/>
                <a:cs typeface="Times New Roman" pitchFamily="18" charset="0"/>
              </a:rPr>
              <a:t>The temple in honor of the birth of Christ, p. Lebyazhye</a:t>
            </a:r>
          </a:p>
          <a:p>
            <a:pPr algn="just"/>
            <a:r>
              <a:rPr lang="ru-RU" sz="2900" dirty="0" smtClean="0">
                <a:latin typeface="Times New Roman" pitchFamily="18" charset="0"/>
                <a:cs typeface="Times New Roman" pitchFamily="18" charset="0"/>
              </a:rPr>
              <a:t>1901 s. Lebyazhye first brick church was built. He was consecrated in honor of the Nativity. First there was a ramshackle wooden church.</a:t>
            </a:r>
            <a:br>
              <a:rPr lang="ru-RU" sz="2900" dirty="0" smtClean="0">
                <a:latin typeface="Times New Roman" pitchFamily="18" charset="0"/>
                <a:cs typeface="Times New Roman" pitchFamily="18" charset="0"/>
              </a:rPr>
            </a:br>
            <a:r>
              <a:rPr lang="ru-RU" sz="2900" dirty="0" smtClean="0">
                <a:latin typeface="Times New Roman" pitchFamily="18" charset="0"/>
                <a:cs typeface="Times New Roman" pitchFamily="18" charset="0"/>
              </a:rPr>
              <a:t>In 1905, it installed an iconostasis. In 1930 the church was closed. In it at different times was a grain warehouse chemicals. According to popular legend, tractors of town right in the temple, damaging floor tiles. In 1989 the church was revived and Ilyin day of August 2, the first service was held.</a:t>
            </a:r>
          </a:p>
          <a:p>
            <a:pPr algn="just"/>
            <a:endParaRPr lang="ru-RU" sz="2900" dirty="0" smtClean="0">
              <a:latin typeface="Times New Roman" pitchFamily="18" charset="0"/>
              <a:cs typeface="Times New Roman" pitchFamily="18" charset="0"/>
            </a:endParaRPr>
          </a:p>
          <a:p>
            <a:pPr algn="just"/>
            <a:endParaRPr lang="ru-RU" sz="2900" dirty="0" smtClean="0">
              <a:latin typeface="Times New Roman" pitchFamily="18" charset="0"/>
              <a:cs typeface="Times New Roman" pitchFamily="18" charset="0"/>
            </a:endParaRPr>
          </a:p>
          <a:p>
            <a:endParaRPr lang="ru-RU" dirty="0" smtClean="0"/>
          </a:p>
          <a:p>
            <a:endParaRPr lang="ru-RU" dirty="0"/>
          </a:p>
        </p:txBody>
      </p:sp>
      <p:sp>
        <p:nvSpPr>
          <p:cNvPr id="5" name="Содержимое 4"/>
          <p:cNvSpPr>
            <a:spLocks noGrp="1"/>
          </p:cNvSpPr>
          <p:nvPr>
            <p:ph sz="half" idx="2"/>
          </p:nvPr>
        </p:nvSpPr>
        <p:spPr>
          <a:xfrm>
            <a:off x="4643438" y="714357"/>
            <a:ext cx="4038600" cy="4000528"/>
          </a:xfrm>
        </p:spPr>
        <p:txBody>
          <a:bodyPr>
            <a:noAutofit/>
          </a:bodyPr>
          <a:lstStyle/>
          <a:p>
            <a:pPr algn="ctr">
              <a:buNone/>
            </a:pPr>
            <a:r>
              <a:rPr lang="ru-RU" sz="1600" b="1" dirty="0" smtClean="0">
                <a:latin typeface="Times New Roman" pitchFamily="18" charset="0"/>
                <a:cs typeface="Times New Roman" pitchFamily="18" charset="0"/>
              </a:rPr>
              <a:t>Church of the Nativity, settlement Mullovka</a:t>
            </a:r>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Mullovka working village was founded in 1706. In 1759 the village was transferred into the possession of SG Melgunov. It was he who asked the industrial vector Rural Development, organized in 1785 a cloth factory.</a:t>
            </a:r>
          </a:p>
          <a:p>
            <a:pPr algn="just"/>
            <a:r>
              <a:rPr lang="ru-RU" sz="1600" dirty="0" smtClean="0">
                <a:latin typeface="Times New Roman" pitchFamily="18" charset="0"/>
                <a:cs typeface="Times New Roman" pitchFamily="18" charset="0"/>
              </a:rPr>
              <a:t>In 1804, at his own expense the first church appeared in the village. It was a stone building with a bell tower. The temple had three altars. Temple destroyed in Soviet times. Only in the 90s</a:t>
            </a:r>
            <a:r>
              <a:rPr lang="en-US" sz="1600" dirty="0" smtClean="0">
                <a:latin typeface="Times New Roman" pitchFamily="18" charset="0"/>
                <a:cs typeface="Times New Roman" pitchFamily="18" charset="0"/>
              </a:rPr>
              <a:t>XX </a:t>
            </a:r>
            <a:r>
              <a:rPr lang="ru-RU" sz="1600" dirty="0" smtClean="0">
                <a:latin typeface="Times New Roman" pitchFamily="18" charset="0"/>
                <a:cs typeface="Times New Roman" pitchFamily="18" charset="0"/>
              </a:rPr>
              <a:t>century there was an opportunity to build a new church. January 10, 1999 on its feast day church was consecrated.</a:t>
            </a:r>
            <a:br>
              <a:rPr lang="ru-RU"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pic>
        <p:nvPicPr>
          <p:cNvPr id="6" name="Рисунок 5" descr="D:\Рабочий стол\0004.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472" y="3714752"/>
            <a:ext cx="3714776" cy="27860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6429388" y="6429396"/>
            <a:ext cx="264320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descr="1000-865-400b9.jpg"/>
          <p:cNvPicPr/>
          <p:nvPr/>
        </p:nvPicPr>
        <p:blipFill>
          <a:blip r:embed="rId3" cstate="email">
            <a:extLst>
              <a:ext uri="{28A0092B-C50C-407E-A947-70E740481C1C}">
                <a14:useLocalDpi xmlns:a14="http://schemas.microsoft.com/office/drawing/2010/main"/>
              </a:ext>
            </a:extLst>
          </a:blip>
          <a:stretch>
            <a:fillRect/>
          </a:stretch>
        </p:blipFill>
        <p:spPr>
          <a:xfrm>
            <a:off x="5072066" y="4786322"/>
            <a:ext cx="3500462" cy="1857388"/>
          </a:xfrm>
          <a:prstGeom prst="rect">
            <a:avLst/>
          </a:prstGeom>
        </p:spPr>
      </p:pic>
    </p:spTree>
  </p:cSld>
  <p:clrMapOvr>
    <a:masterClrMapping/>
  </p:clrMapOvr>
  <p:transition>
    <p:push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2accbef429b3659e539e1ebb50a5b78eeef59"/>
</p:tagLst>
</file>

<file path=ppt/theme/theme1.xml><?xml version="1.0" encoding="utf-8"?>
<a:theme xmlns:a="http://schemas.openxmlformats.org/drawingml/2006/main" name="Тема Office">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TotalTime>
  <Words>1825</Words>
  <Application>Microsoft Office PowerPoint</Application>
  <PresentationFormat>Экран (4:3)</PresentationFormat>
  <Paragraphs>92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MO "Melekessky area" of the Ulyanovsk region</vt:lpstr>
      <vt:lpstr>Historical reference</vt:lpstr>
      <vt:lpstr>Презентация PowerPoint</vt:lpstr>
      <vt:lpstr>Презентация PowerPoint</vt:lpstr>
      <vt:lpstr>Administrative division</vt:lpstr>
      <vt:lpstr>Презентация PowerPoint</vt:lpstr>
      <vt:lpstr>Education</vt:lpstr>
      <vt:lpstr> AT Melekessky area 7 nature monuments 91 waterbody 3 river reservoir 1, 20, lakes, ponds 47, 11 of springs. </vt:lpstr>
      <vt:lpstr> Monuments of cultural heritage AT Melekessky the area is 56 monuments of cultural heritage </vt:lpstr>
      <vt:lpstr>Презентация PowerPoint</vt:lpstr>
      <vt:lpstr>National holidays, traditions and customs </vt:lpstr>
      <vt:lpstr>National holidays, traditions and customs </vt:lpstr>
      <vt:lpstr>Capital Melekessky District</vt:lpstr>
      <vt:lpstr>Capital Melekessky District</vt:lpstr>
      <vt:lpstr>Capital Melekessky District</vt:lpstr>
      <vt:lpstr>Contact details «Melekessky area»</vt:lpstr>
    </vt:vector>
  </TitlesOfParts>
  <Company>http://presentation-creation.ru/powerpoint-templates.html</Company>
  <LinksUpToDate>false</LinksUpToDate>
  <SharedDoc>false</SharedDoc>
  <HyperlinkBase>http://presentation-creation.ru/powerpoint-templates.html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Синяя абстракция</dc:title>
  <dc:creator>obstinate</dc:creator>
  <cp:keywords>Шаблоны презентаций</cp:keywords>
  <cp:lastModifiedBy>Равиль</cp:lastModifiedBy>
  <cp:revision>90</cp:revision>
  <dcterms:created xsi:type="dcterms:W3CDTF">2017-08-22T16:05:04Z</dcterms:created>
  <dcterms:modified xsi:type="dcterms:W3CDTF">2018-09-28T10:47:45Z</dcterms:modified>
</cp:coreProperties>
</file>